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55" r:id="rId3"/>
    <p:sldMasterId id="2147483680" r:id="rId4"/>
    <p:sldMasterId id="2147483694" r:id="rId5"/>
    <p:sldMasterId id="2147483699" r:id="rId6"/>
    <p:sldMasterId id="2147483709" r:id="rId7"/>
  </p:sldMasterIdLst>
  <p:notesMasterIdLst>
    <p:notesMasterId r:id="rId29"/>
  </p:notesMasterIdLst>
  <p:sldIdLst>
    <p:sldId id="755" r:id="rId8"/>
    <p:sldId id="756" r:id="rId9"/>
    <p:sldId id="757" r:id="rId10"/>
    <p:sldId id="758" r:id="rId11"/>
    <p:sldId id="759" r:id="rId12"/>
    <p:sldId id="760" r:id="rId13"/>
    <p:sldId id="261" r:id="rId14"/>
    <p:sldId id="259" r:id="rId15"/>
    <p:sldId id="761" r:id="rId16"/>
    <p:sldId id="267" r:id="rId17"/>
    <p:sldId id="260" r:id="rId18"/>
    <p:sldId id="694" r:id="rId19"/>
    <p:sldId id="263" r:id="rId20"/>
    <p:sldId id="291" r:id="rId21"/>
    <p:sldId id="762" r:id="rId22"/>
    <p:sldId id="338" r:id="rId23"/>
    <p:sldId id="303" r:id="rId24"/>
    <p:sldId id="304" r:id="rId25"/>
    <p:sldId id="339" r:id="rId26"/>
    <p:sldId id="327" r:id="rId27"/>
    <p:sldId id="269"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60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mberg Maria" initials="MM" lastIdx="1" clrIdx="0">
    <p:extLst>
      <p:ext uri="{19B8F6BF-5375-455C-9EA6-DF929625EA0E}">
        <p15:presenceInfo xmlns:p15="http://schemas.microsoft.com/office/powerpoint/2012/main" userId="S::Maria.Malmberg@regionostergotland.se::deba9e94-364f-4e75-ab24-bfc3f6ba1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30634" autoAdjust="0"/>
  </p:normalViewPr>
  <p:slideViewPr>
    <p:cSldViewPr snapToGrid="0" snapToObjects="1">
      <p:cViewPr varScale="1">
        <p:scale>
          <a:sx n="17" d="100"/>
          <a:sy n="17" d="100"/>
        </p:scale>
        <p:origin x="2752" y="24"/>
      </p:cViewPr>
      <p:guideLst>
        <p:guide orient="horz" pos="2160"/>
        <p:guide pos="3840"/>
        <p:guide pos="5609"/>
      </p:guideLst>
    </p:cSldViewPr>
  </p:slideViewPr>
  <p:notesTextViewPr>
    <p:cViewPr>
      <p:scale>
        <a:sx n="1" d="1"/>
        <a:sy n="1" d="1"/>
      </p:scale>
      <p:origin x="0" y="0"/>
    </p:cViewPr>
  </p:notesTextViewPr>
  <p:notesViewPr>
    <p:cSldViewPr snapToGrid="0" snapToObjects="1">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diagrams/_rels/data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F4C6F-65A1-46F2-8563-478988C76DE7}"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D2B86004-AB1B-43F8-86EA-61EE5DCCF83F}">
      <dgm:prSet phldrT="[Text]"/>
      <dgm:spPr/>
      <dgm:t>
        <a:bodyPr/>
        <a:lstStyle/>
        <a:p>
          <a:r>
            <a:rPr lang="sv-SE" dirty="0"/>
            <a:t>Samhället</a:t>
          </a:r>
        </a:p>
      </dgm:t>
    </dgm:pt>
    <dgm:pt modelId="{F4624700-DF1C-4356-9326-655C2110A8B6}" type="parTrans" cxnId="{247A7F6A-05D1-4B89-B407-4DA7C392A0BE}">
      <dgm:prSet/>
      <dgm:spPr/>
      <dgm:t>
        <a:bodyPr/>
        <a:lstStyle/>
        <a:p>
          <a:endParaRPr lang="sv-SE"/>
        </a:p>
      </dgm:t>
    </dgm:pt>
    <dgm:pt modelId="{422C297B-B463-4DB1-A1E7-E67A4B85FE44}" type="sibTrans" cxnId="{247A7F6A-05D1-4B89-B407-4DA7C392A0BE}">
      <dgm:prSet/>
      <dgm:spPr/>
      <dgm:t>
        <a:bodyPr/>
        <a:lstStyle/>
        <a:p>
          <a:endParaRPr lang="sv-SE"/>
        </a:p>
      </dgm:t>
    </dgm:pt>
    <dgm:pt modelId="{65954358-F13B-4DC1-B7AF-C3D038D019AF}">
      <dgm:prSet phldrT="[Text]"/>
      <dgm:spPr/>
      <dgm:t>
        <a:bodyPr/>
        <a:lstStyle/>
        <a:p>
          <a:r>
            <a:rPr lang="sv-SE" dirty="0"/>
            <a:t>Vård och omsorg</a:t>
          </a:r>
        </a:p>
      </dgm:t>
    </dgm:pt>
    <dgm:pt modelId="{8CA503A9-10B0-4905-A65F-81BFF8AA099B}" type="parTrans" cxnId="{8FF3AB4E-3C16-45AE-8043-77E40C107088}">
      <dgm:prSet/>
      <dgm:spPr/>
      <dgm:t>
        <a:bodyPr/>
        <a:lstStyle/>
        <a:p>
          <a:endParaRPr lang="sv-SE"/>
        </a:p>
      </dgm:t>
    </dgm:pt>
    <dgm:pt modelId="{531A67E5-0F57-4130-8AA1-687DD0182170}" type="sibTrans" cxnId="{8FF3AB4E-3C16-45AE-8043-77E40C107088}">
      <dgm:prSet/>
      <dgm:spPr/>
      <dgm:t>
        <a:bodyPr/>
        <a:lstStyle/>
        <a:p>
          <a:endParaRPr lang="sv-SE"/>
        </a:p>
      </dgm:t>
    </dgm:pt>
    <dgm:pt modelId="{70F48A6D-B93C-4C11-ACC8-C0A1F941CF00}">
      <dgm:prSet phldrT="[Text]"/>
      <dgm:spPr/>
      <dgm:t>
        <a:bodyPr/>
        <a:lstStyle/>
        <a:p>
          <a:r>
            <a:rPr lang="sv-SE" dirty="0"/>
            <a:t>- Hälso- och sjukvård</a:t>
          </a:r>
        </a:p>
      </dgm:t>
    </dgm:pt>
    <dgm:pt modelId="{7D47BF8E-CD83-4273-87F3-89C9B4420585}" type="parTrans" cxnId="{8378DFA1-4D64-4262-804C-58A51204C771}">
      <dgm:prSet/>
      <dgm:spPr/>
      <dgm:t>
        <a:bodyPr/>
        <a:lstStyle/>
        <a:p>
          <a:endParaRPr lang="sv-SE"/>
        </a:p>
      </dgm:t>
    </dgm:pt>
    <dgm:pt modelId="{42D08ADD-49D6-4530-8A1F-6461D38CCE87}" type="sibTrans" cxnId="{8378DFA1-4D64-4262-804C-58A51204C771}">
      <dgm:prSet/>
      <dgm:spPr/>
      <dgm:t>
        <a:bodyPr/>
        <a:lstStyle/>
        <a:p>
          <a:endParaRPr lang="sv-SE"/>
        </a:p>
      </dgm:t>
    </dgm:pt>
    <dgm:pt modelId="{F957AB03-70C8-42C6-9194-578D530B4B81}">
      <dgm:prSet phldrT="[Text]"/>
      <dgm:spPr/>
      <dgm:t>
        <a:bodyPr/>
        <a:lstStyle/>
        <a:p>
          <a:r>
            <a:rPr lang="sv-SE" dirty="0"/>
            <a:t>- Vård och omsorg</a:t>
          </a:r>
        </a:p>
      </dgm:t>
    </dgm:pt>
    <dgm:pt modelId="{CBF5C42C-9544-4957-B318-E196C4D7B140}" type="parTrans" cxnId="{2A63D563-4EBB-4537-A473-9F5892075674}">
      <dgm:prSet/>
      <dgm:spPr/>
      <dgm:t>
        <a:bodyPr/>
        <a:lstStyle/>
        <a:p>
          <a:endParaRPr lang="sv-SE"/>
        </a:p>
      </dgm:t>
    </dgm:pt>
    <dgm:pt modelId="{0CCAC85B-D376-44EE-B3C1-00EA77AF1668}" type="sibTrans" cxnId="{2A63D563-4EBB-4537-A473-9F5892075674}">
      <dgm:prSet/>
      <dgm:spPr/>
      <dgm:t>
        <a:bodyPr/>
        <a:lstStyle/>
        <a:p>
          <a:endParaRPr lang="sv-SE"/>
        </a:p>
      </dgm:t>
    </dgm:pt>
    <dgm:pt modelId="{C1A7D536-5354-4C66-ABEA-FAEF84EB57AD}">
      <dgm:prSet phldrT="[Text]"/>
      <dgm:spPr/>
      <dgm:t>
        <a:bodyPr/>
        <a:lstStyle/>
        <a:p>
          <a:r>
            <a:rPr lang="sv-SE" dirty="0"/>
            <a:t>Exempelvis:</a:t>
          </a:r>
        </a:p>
        <a:p>
          <a:r>
            <a:rPr lang="sv-SE" dirty="0"/>
            <a:t>- Utbildning</a:t>
          </a:r>
        </a:p>
      </dgm:t>
    </dgm:pt>
    <dgm:pt modelId="{84956907-E174-4DAF-916D-A5C5AFAABA91}" type="parTrans" cxnId="{EBB4219F-AD0B-41A3-B186-D479A635B587}">
      <dgm:prSet/>
      <dgm:spPr/>
      <dgm:t>
        <a:bodyPr/>
        <a:lstStyle/>
        <a:p>
          <a:endParaRPr lang="sv-SE"/>
        </a:p>
      </dgm:t>
    </dgm:pt>
    <dgm:pt modelId="{20A1A26E-F174-40E1-BA2D-96BA5501D4AF}" type="sibTrans" cxnId="{EBB4219F-AD0B-41A3-B186-D479A635B587}">
      <dgm:prSet/>
      <dgm:spPr/>
      <dgm:t>
        <a:bodyPr/>
        <a:lstStyle/>
        <a:p>
          <a:endParaRPr lang="sv-SE"/>
        </a:p>
      </dgm:t>
    </dgm:pt>
    <dgm:pt modelId="{A92B7F1D-B24F-428A-B19A-B655A86D1EF4}">
      <dgm:prSet phldrT="[Text]"/>
      <dgm:spPr/>
      <dgm:t>
        <a:bodyPr/>
        <a:lstStyle/>
        <a:p>
          <a:r>
            <a:rPr lang="sv-SE" dirty="0"/>
            <a:t>- Kultur och fritid</a:t>
          </a:r>
        </a:p>
      </dgm:t>
    </dgm:pt>
    <dgm:pt modelId="{CCF42220-7539-4E48-90F0-C0296FBF928E}" type="parTrans" cxnId="{427A7D4C-CA8A-416E-9F25-C35633ACA61A}">
      <dgm:prSet/>
      <dgm:spPr/>
      <dgm:t>
        <a:bodyPr/>
        <a:lstStyle/>
        <a:p>
          <a:endParaRPr lang="sv-SE"/>
        </a:p>
      </dgm:t>
    </dgm:pt>
    <dgm:pt modelId="{8498AE17-3D17-4F50-8593-56AB71DB7125}" type="sibTrans" cxnId="{427A7D4C-CA8A-416E-9F25-C35633ACA61A}">
      <dgm:prSet/>
      <dgm:spPr/>
      <dgm:t>
        <a:bodyPr/>
        <a:lstStyle/>
        <a:p>
          <a:endParaRPr lang="sv-SE"/>
        </a:p>
      </dgm:t>
    </dgm:pt>
    <dgm:pt modelId="{05BC577A-CD2F-49B2-ABEE-B02BC4F941EB}">
      <dgm:prSet phldrT="[Text]"/>
      <dgm:spPr/>
      <dgm:t>
        <a:bodyPr/>
        <a:lstStyle/>
        <a:p>
          <a:r>
            <a:rPr lang="sv-SE" dirty="0"/>
            <a:t>- Kommunlednings-kontor</a:t>
          </a:r>
        </a:p>
      </dgm:t>
    </dgm:pt>
    <dgm:pt modelId="{BFBD693D-F9CD-4EBD-AEC4-A9CBA68E9176}" type="parTrans" cxnId="{B4B145EA-723C-4F33-A42C-3DB9AD1506A4}">
      <dgm:prSet/>
      <dgm:spPr/>
      <dgm:t>
        <a:bodyPr/>
        <a:lstStyle/>
        <a:p>
          <a:endParaRPr lang="sv-SE"/>
        </a:p>
      </dgm:t>
    </dgm:pt>
    <dgm:pt modelId="{3BCF61A0-50CC-418C-B615-8A2D115E6C51}" type="sibTrans" cxnId="{B4B145EA-723C-4F33-A42C-3DB9AD1506A4}">
      <dgm:prSet/>
      <dgm:spPr/>
      <dgm:t>
        <a:bodyPr/>
        <a:lstStyle/>
        <a:p>
          <a:endParaRPr lang="sv-SE"/>
        </a:p>
      </dgm:t>
    </dgm:pt>
    <dgm:pt modelId="{860FF469-CB80-4448-9EC2-FFC38DC0A355}">
      <dgm:prSet phldrT="[Text]"/>
      <dgm:spPr/>
      <dgm:t>
        <a:bodyPr/>
        <a:lstStyle/>
        <a:p>
          <a:r>
            <a:rPr lang="sv-SE" dirty="0"/>
            <a:t>- Regional utveckling</a:t>
          </a:r>
        </a:p>
      </dgm:t>
    </dgm:pt>
    <dgm:pt modelId="{9AE2F2B4-3514-40CB-B86F-262D9A174D6C}" type="parTrans" cxnId="{74DD7C95-63F6-40AE-A505-FBDAD22F8E89}">
      <dgm:prSet/>
      <dgm:spPr/>
      <dgm:t>
        <a:bodyPr/>
        <a:lstStyle/>
        <a:p>
          <a:endParaRPr lang="sv-SE"/>
        </a:p>
      </dgm:t>
    </dgm:pt>
    <dgm:pt modelId="{3083AA3A-52A6-44E0-B5EF-2C62314A26FF}" type="sibTrans" cxnId="{74DD7C95-63F6-40AE-A505-FBDAD22F8E89}">
      <dgm:prSet/>
      <dgm:spPr/>
      <dgm:t>
        <a:bodyPr/>
        <a:lstStyle/>
        <a:p>
          <a:endParaRPr lang="sv-SE"/>
        </a:p>
      </dgm:t>
    </dgm:pt>
    <dgm:pt modelId="{999B7AEE-56A0-493B-B6E3-FEC2946C83A9}">
      <dgm:prSet phldrT="[Text]"/>
      <dgm:spPr/>
      <dgm:t>
        <a:bodyPr/>
        <a:lstStyle/>
        <a:p>
          <a:r>
            <a:rPr lang="sv-SE" dirty="0"/>
            <a:t>- Folkhälsa</a:t>
          </a:r>
        </a:p>
      </dgm:t>
    </dgm:pt>
    <dgm:pt modelId="{0270EB4D-8F0A-4F89-A78A-D8A93291531B}" type="parTrans" cxnId="{7C69B4A7-C7D0-4D5F-B85E-72A99F8E0CC8}">
      <dgm:prSet/>
      <dgm:spPr/>
      <dgm:t>
        <a:bodyPr/>
        <a:lstStyle/>
        <a:p>
          <a:endParaRPr lang="sv-SE"/>
        </a:p>
      </dgm:t>
    </dgm:pt>
    <dgm:pt modelId="{F1F1DAC0-C7CC-4CC2-9A37-B48DF71790F4}" type="sibTrans" cxnId="{7C69B4A7-C7D0-4D5F-B85E-72A99F8E0CC8}">
      <dgm:prSet/>
      <dgm:spPr/>
      <dgm:t>
        <a:bodyPr/>
        <a:lstStyle/>
        <a:p>
          <a:endParaRPr lang="sv-SE"/>
        </a:p>
      </dgm:t>
    </dgm:pt>
    <dgm:pt modelId="{0991E8AD-B2B9-407F-8BCA-ED4B8C1110FA}">
      <dgm:prSet phldrT="[Text]"/>
      <dgm:spPr/>
      <dgm:t>
        <a:bodyPr/>
        <a:lstStyle/>
        <a:p>
          <a:r>
            <a:rPr lang="sv-SE" dirty="0"/>
            <a:t>- Stöd och service (LSS)</a:t>
          </a:r>
        </a:p>
        <a:p>
          <a:r>
            <a:rPr lang="sv-SE" dirty="0"/>
            <a:t>- Individ- och familjeomsorg (IFO)</a:t>
          </a:r>
        </a:p>
      </dgm:t>
    </dgm:pt>
    <dgm:pt modelId="{D13DC469-1494-404D-BE79-9E3913D59026}" type="parTrans" cxnId="{ACC59DE5-D7ED-4F52-A0BB-1A919B98BC55}">
      <dgm:prSet/>
      <dgm:spPr/>
      <dgm:t>
        <a:bodyPr/>
        <a:lstStyle/>
        <a:p>
          <a:endParaRPr lang="sv-SE"/>
        </a:p>
      </dgm:t>
    </dgm:pt>
    <dgm:pt modelId="{8EDEB6B8-6F95-4B6A-A0A0-C0E2D16C8FDC}" type="sibTrans" cxnId="{ACC59DE5-D7ED-4F52-A0BB-1A919B98BC55}">
      <dgm:prSet/>
      <dgm:spPr/>
      <dgm:t>
        <a:bodyPr/>
        <a:lstStyle/>
        <a:p>
          <a:endParaRPr lang="sv-SE"/>
        </a:p>
      </dgm:t>
    </dgm:pt>
    <dgm:pt modelId="{01A64BA4-0772-4A75-8181-BA0FDAE4373E}">
      <dgm:prSet phldrT="[Text]"/>
      <dgm:spPr/>
      <dgm:t>
        <a:bodyPr/>
        <a:lstStyle/>
        <a:p>
          <a:r>
            <a:rPr lang="sv-SE" dirty="0"/>
            <a:t>- Samhällsbyggnad</a:t>
          </a:r>
        </a:p>
      </dgm:t>
    </dgm:pt>
    <dgm:pt modelId="{6C5AAE3B-F834-4156-9294-8A74A109B113}" type="parTrans" cxnId="{79BFC0A8-ECEA-4CED-8F6A-E09C599EC836}">
      <dgm:prSet/>
      <dgm:spPr/>
      <dgm:t>
        <a:bodyPr/>
        <a:lstStyle/>
        <a:p>
          <a:endParaRPr lang="sv-SE"/>
        </a:p>
      </dgm:t>
    </dgm:pt>
    <dgm:pt modelId="{255AEC3A-D0A1-41BB-AAE0-15E4215E1621}" type="sibTrans" cxnId="{79BFC0A8-ECEA-4CED-8F6A-E09C599EC836}">
      <dgm:prSet/>
      <dgm:spPr/>
      <dgm:t>
        <a:bodyPr/>
        <a:lstStyle/>
        <a:p>
          <a:endParaRPr lang="sv-SE"/>
        </a:p>
      </dgm:t>
    </dgm:pt>
    <dgm:pt modelId="{4E1E931D-FBCF-4082-B817-AFBED2E846A9}" type="pres">
      <dgm:prSet presAssocID="{6C5F4C6F-65A1-46F2-8563-478988C76DE7}" presName="Name0" presStyleCnt="0">
        <dgm:presLayoutVars>
          <dgm:chMax val="5"/>
          <dgm:chPref val="5"/>
          <dgm:dir/>
          <dgm:animLvl val="lvl"/>
        </dgm:presLayoutVars>
      </dgm:prSet>
      <dgm:spPr/>
    </dgm:pt>
    <dgm:pt modelId="{6E5F7264-F153-40F6-8828-5A6992AAE027}" type="pres">
      <dgm:prSet presAssocID="{65954358-F13B-4DC1-B7AF-C3D038D019AF}" presName="parentText1" presStyleLbl="node1" presStyleIdx="0" presStyleCnt="2">
        <dgm:presLayoutVars>
          <dgm:chMax/>
          <dgm:chPref val="3"/>
          <dgm:bulletEnabled val="1"/>
        </dgm:presLayoutVars>
      </dgm:prSet>
      <dgm:spPr/>
    </dgm:pt>
    <dgm:pt modelId="{9654AEB5-57C1-4E0C-ACED-0066F615205B}" type="pres">
      <dgm:prSet presAssocID="{65954358-F13B-4DC1-B7AF-C3D038D019AF}" presName="childText1" presStyleLbl="solidAlignAcc1" presStyleIdx="0" presStyleCnt="2">
        <dgm:presLayoutVars>
          <dgm:chMax val="0"/>
          <dgm:chPref val="0"/>
          <dgm:bulletEnabled val="1"/>
        </dgm:presLayoutVars>
      </dgm:prSet>
      <dgm:spPr/>
    </dgm:pt>
    <dgm:pt modelId="{362AD4CC-C432-4577-83E5-2494710DF68E}" type="pres">
      <dgm:prSet presAssocID="{D2B86004-AB1B-43F8-86EA-61EE5DCCF83F}" presName="parentText2" presStyleLbl="node1" presStyleIdx="1" presStyleCnt="2">
        <dgm:presLayoutVars>
          <dgm:chMax/>
          <dgm:chPref val="3"/>
          <dgm:bulletEnabled val="1"/>
        </dgm:presLayoutVars>
      </dgm:prSet>
      <dgm:spPr/>
    </dgm:pt>
    <dgm:pt modelId="{79ECA0E1-19F5-45D5-86EA-C09A7C9559EF}" type="pres">
      <dgm:prSet presAssocID="{D2B86004-AB1B-43F8-86EA-61EE5DCCF83F}" presName="childText2" presStyleLbl="solidAlignAcc1" presStyleIdx="1" presStyleCnt="2">
        <dgm:presLayoutVars>
          <dgm:chMax val="0"/>
          <dgm:chPref val="0"/>
          <dgm:bulletEnabled val="1"/>
        </dgm:presLayoutVars>
      </dgm:prSet>
      <dgm:spPr/>
    </dgm:pt>
  </dgm:ptLst>
  <dgm:cxnLst>
    <dgm:cxn modelId="{631EFB06-767B-44B1-9FEB-C472D40BF71D}" type="presOf" srcId="{860FF469-CB80-4448-9EC2-FFC38DC0A355}" destId="{79ECA0E1-19F5-45D5-86EA-C09A7C9559EF}" srcOrd="0" destOrd="4" presId="urn:microsoft.com/office/officeart/2009/3/layout/IncreasingArrowsProcess"/>
    <dgm:cxn modelId="{36F1E51E-2732-4790-AD3C-F39B92470478}" type="presOf" srcId="{F957AB03-70C8-42C6-9194-578D530B4B81}" destId="{9654AEB5-57C1-4E0C-ACED-0066F615205B}" srcOrd="0" destOrd="1" presId="urn:microsoft.com/office/officeart/2009/3/layout/IncreasingArrowsProcess"/>
    <dgm:cxn modelId="{54F32C2B-917D-4BA3-98B9-80B7A83EAEE8}" type="presOf" srcId="{05BC577A-CD2F-49B2-ABEE-B02BC4F941EB}" destId="{79ECA0E1-19F5-45D5-86EA-C09A7C9559EF}" srcOrd="0" destOrd="3" presId="urn:microsoft.com/office/officeart/2009/3/layout/IncreasingArrowsProcess"/>
    <dgm:cxn modelId="{174CCD2D-BFAE-4816-9618-D35E05173F75}" type="presOf" srcId="{70F48A6D-B93C-4C11-ACC8-C0A1F941CF00}" destId="{9654AEB5-57C1-4E0C-ACED-0066F615205B}" srcOrd="0" destOrd="0" presId="urn:microsoft.com/office/officeart/2009/3/layout/IncreasingArrowsProcess"/>
    <dgm:cxn modelId="{EC7FAB3C-0CE1-47D0-A89C-0DBE9AEB4F5D}" type="presOf" srcId="{0991E8AD-B2B9-407F-8BCA-ED4B8C1110FA}" destId="{9654AEB5-57C1-4E0C-ACED-0066F615205B}" srcOrd="0" destOrd="2" presId="urn:microsoft.com/office/officeart/2009/3/layout/IncreasingArrowsProcess"/>
    <dgm:cxn modelId="{27EF2F63-9E15-46D2-BD5A-A7504033DBD8}" type="presOf" srcId="{C1A7D536-5354-4C66-ABEA-FAEF84EB57AD}" destId="{79ECA0E1-19F5-45D5-86EA-C09A7C9559EF}" srcOrd="0" destOrd="0" presId="urn:microsoft.com/office/officeart/2009/3/layout/IncreasingArrowsProcess"/>
    <dgm:cxn modelId="{2A63D563-4EBB-4537-A473-9F5892075674}" srcId="{65954358-F13B-4DC1-B7AF-C3D038D019AF}" destId="{F957AB03-70C8-42C6-9194-578D530B4B81}" srcOrd="1" destOrd="0" parTransId="{CBF5C42C-9544-4957-B318-E196C4D7B140}" sibTransId="{0CCAC85B-D376-44EE-B3C1-00EA77AF1668}"/>
    <dgm:cxn modelId="{BFEC6B47-7089-4912-B712-B51BF1764281}" type="presOf" srcId="{999B7AEE-56A0-493B-B6E3-FEC2946C83A9}" destId="{79ECA0E1-19F5-45D5-86EA-C09A7C9559EF}" srcOrd="0" destOrd="5" presId="urn:microsoft.com/office/officeart/2009/3/layout/IncreasingArrowsProcess"/>
    <dgm:cxn modelId="{67FDC847-A4C8-4ACA-8957-C33EA6641A67}" type="presOf" srcId="{01A64BA4-0772-4A75-8181-BA0FDAE4373E}" destId="{79ECA0E1-19F5-45D5-86EA-C09A7C9559EF}" srcOrd="0" destOrd="1" presId="urn:microsoft.com/office/officeart/2009/3/layout/IncreasingArrowsProcess"/>
    <dgm:cxn modelId="{247A7F6A-05D1-4B89-B407-4DA7C392A0BE}" srcId="{6C5F4C6F-65A1-46F2-8563-478988C76DE7}" destId="{D2B86004-AB1B-43F8-86EA-61EE5DCCF83F}" srcOrd="1" destOrd="0" parTransId="{F4624700-DF1C-4356-9326-655C2110A8B6}" sibTransId="{422C297B-B463-4DB1-A1E7-E67A4B85FE44}"/>
    <dgm:cxn modelId="{427A7D4C-CA8A-416E-9F25-C35633ACA61A}" srcId="{D2B86004-AB1B-43F8-86EA-61EE5DCCF83F}" destId="{A92B7F1D-B24F-428A-B19A-B655A86D1EF4}" srcOrd="2" destOrd="0" parTransId="{CCF42220-7539-4E48-90F0-C0296FBF928E}" sibTransId="{8498AE17-3D17-4F50-8593-56AB71DB7125}"/>
    <dgm:cxn modelId="{8FF3AB4E-3C16-45AE-8043-77E40C107088}" srcId="{6C5F4C6F-65A1-46F2-8563-478988C76DE7}" destId="{65954358-F13B-4DC1-B7AF-C3D038D019AF}" srcOrd="0" destOrd="0" parTransId="{8CA503A9-10B0-4905-A65F-81BFF8AA099B}" sibTransId="{531A67E5-0F57-4130-8AA1-687DD0182170}"/>
    <dgm:cxn modelId="{41081D84-E955-4B1B-BE1A-EC442C67823C}" type="presOf" srcId="{65954358-F13B-4DC1-B7AF-C3D038D019AF}" destId="{6E5F7264-F153-40F6-8828-5A6992AAE027}" srcOrd="0" destOrd="0" presId="urn:microsoft.com/office/officeart/2009/3/layout/IncreasingArrowsProcess"/>
    <dgm:cxn modelId="{74DD7C95-63F6-40AE-A505-FBDAD22F8E89}" srcId="{D2B86004-AB1B-43F8-86EA-61EE5DCCF83F}" destId="{860FF469-CB80-4448-9EC2-FFC38DC0A355}" srcOrd="4" destOrd="0" parTransId="{9AE2F2B4-3514-40CB-B86F-262D9A174D6C}" sibTransId="{3083AA3A-52A6-44E0-B5EF-2C62314A26FF}"/>
    <dgm:cxn modelId="{EBB4219F-AD0B-41A3-B186-D479A635B587}" srcId="{D2B86004-AB1B-43F8-86EA-61EE5DCCF83F}" destId="{C1A7D536-5354-4C66-ABEA-FAEF84EB57AD}" srcOrd="0" destOrd="0" parTransId="{84956907-E174-4DAF-916D-A5C5AFAABA91}" sibTransId="{20A1A26E-F174-40E1-BA2D-96BA5501D4AF}"/>
    <dgm:cxn modelId="{8378DFA1-4D64-4262-804C-58A51204C771}" srcId="{65954358-F13B-4DC1-B7AF-C3D038D019AF}" destId="{70F48A6D-B93C-4C11-ACC8-C0A1F941CF00}" srcOrd="0" destOrd="0" parTransId="{7D47BF8E-CD83-4273-87F3-89C9B4420585}" sibTransId="{42D08ADD-49D6-4530-8A1F-6461D38CCE87}"/>
    <dgm:cxn modelId="{7C69B4A7-C7D0-4D5F-B85E-72A99F8E0CC8}" srcId="{D2B86004-AB1B-43F8-86EA-61EE5DCCF83F}" destId="{999B7AEE-56A0-493B-B6E3-FEC2946C83A9}" srcOrd="5" destOrd="0" parTransId="{0270EB4D-8F0A-4F89-A78A-D8A93291531B}" sibTransId="{F1F1DAC0-C7CC-4CC2-9A37-B48DF71790F4}"/>
    <dgm:cxn modelId="{79BFC0A8-ECEA-4CED-8F6A-E09C599EC836}" srcId="{D2B86004-AB1B-43F8-86EA-61EE5DCCF83F}" destId="{01A64BA4-0772-4A75-8181-BA0FDAE4373E}" srcOrd="1" destOrd="0" parTransId="{6C5AAE3B-F834-4156-9294-8A74A109B113}" sibTransId="{255AEC3A-D0A1-41BB-AAE0-15E4215E1621}"/>
    <dgm:cxn modelId="{04798BB8-5694-4186-8D48-4FBB6A471B32}" type="presOf" srcId="{D2B86004-AB1B-43F8-86EA-61EE5DCCF83F}" destId="{362AD4CC-C432-4577-83E5-2494710DF68E}" srcOrd="0" destOrd="0" presId="urn:microsoft.com/office/officeart/2009/3/layout/IncreasingArrowsProcess"/>
    <dgm:cxn modelId="{72FEF1C0-C893-4B10-B292-E4540454E14C}" type="presOf" srcId="{6C5F4C6F-65A1-46F2-8563-478988C76DE7}" destId="{4E1E931D-FBCF-4082-B817-AFBED2E846A9}" srcOrd="0" destOrd="0" presId="urn:microsoft.com/office/officeart/2009/3/layout/IncreasingArrowsProcess"/>
    <dgm:cxn modelId="{ACC59DE5-D7ED-4F52-A0BB-1A919B98BC55}" srcId="{65954358-F13B-4DC1-B7AF-C3D038D019AF}" destId="{0991E8AD-B2B9-407F-8BCA-ED4B8C1110FA}" srcOrd="2" destOrd="0" parTransId="{D13DC469-1494-404D-BE79-9E3913D59026}" sibTransId="{8EDEB6B8-6F95-4B6A-A0A0-C0E2D16C8FDC}"/>
    <dgm:cxn modelId="{B4B145EA-723C-4F33-A42C-3DB9AD1506A4}" srcId="{D2B86004-AB1B-43F8-86EA-61EE5DCCF83F}" destId="{05BC577A-CD2F-49B2-ABEE-B02BC4F941EB}" srcOrd="3" destOrd="0" parTransId="{BFBD693D-F9CD-4EBD-AEC4-A9CBA68E9176}" sibTransId="{3BCF61A0-50CC-418C-B615-8A2D115E6C51}"/>
    <dgm:cxn modelId="{27CB8DF4-48DF-49A6-B9BB-D9C7D544B2EE}" type="presOf" srcId="{A92B7F1D-B24F-428A-B19A-B655A86D1EF4}" destId="{79ECA0E1-19F5-45D5-86EA-C09A7C9559EF}" srcOrd="0" destOrd="2" presId="urn:microsoft.com/office/officeart/2009/3/layout/IncreasingArrowsProcess"/>
    <dgm:cxn modelId="{3ECB7946-CD52-4F58-87EA-A33B995618E6}" type="presParOf" srcId="{4E1E931D-FBCF-4082-B817-AFBED2E846A9}" destId="{6E5F7264-F153-40F6-8828-5A6992AAE027}" srcOrd="0" destOrd="0" presId="urn:microsoft.com/office/officeart/2009/3/layout/IncreasingArrowsProcess"/>
    <dgm:cxn modelId="{46B71AE6-9C6F-4750-A93F-118B32285659}" type="presParOf" srcId="{4E1E931D-FBCF-4082-B817-AFBED2E846A9}" destId="{9654AEB5-57C1-4E0C-ACED-0066F615205B}" srcOrd="1" destOrd="0" presId="urn:microsoft.com/office/officeart/2009/3/layout/IncreasingArrowsProcess"/>
    <dgm:cxn modelId="{D5B14ADE-683E-4AAA-8DE8-B53CA841E935}" type="presParOf" srcId="{4E1E931D-FBCF-4082-B817-AFBED2E846A9}" destId="{362AD4CC-C432-4577-83E5-2494710DF68E}" srcOrd="2" destOrd="0" presId="urn:microsoft.com/office/officeart/2009/3/layout/IncreasingArrowsProcess"/>
    <dgm:cxn modelId="{CD00D93B-C1B3-4115-A796-26B5919C7F40}" type="presParOf" srcId="{4E1E931D-FBCF-4082-B817-AFBED2E846A9}" destId="{79ECA0E1-19F5-45D5-86EA-C09A7C9559EF}"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81419-748B-4E62-9BA5-B8F83E501CD0}" type="doc">
      <dgm:prSet loTypeId="urn:microsoft.com/office/officeart/2005/8/layout/hList7" loCatId="process" qsTypeId="urn:microsoft.com/office/officeart/2005/8/quickstyle/simple1" qsCatId="simple" csTypeId="urn:microsoft.com/office/officeart/2005/8/colors/accent1_2" csCatId="accent1" phldr="1"/>
      <dgm:spPr/>
    </dgm:pt>
    <dgm:pt modelId="{B5B1F7AF-8E1A-4EF2-8069-E0352FB34978}">
      <dgm:prSet phldrT="[Text]"/>
      <dgm:spPr/>
      <dgm:t>
        <a:bodyPr/>
        <a:lstStyle/>
        <a:p>
          <a:r>
            <a:rPr lang="sv-SE" dirty="0"/>
            <a:t>Att växa upp</a:t>
          </a:r>
        </a:p>
      </dgm:t>
    </dgm:pt>
    <dgm:pt modelId="{72FC8BAF-46FC-4A5E-9BDC-9EA4F44CB1DE}" type="parTrans" cxnId="{B3432D24-E3E1-4CDC-A3F0-2FADB8EDA614}">
      <dgm:prSet/>
      <dgm:spPr/>
      <dgm:t>
        <a:bodyPr/>
        <a:lstStyle/>
        <a:p>
          <a:endParaRPr lang="sv-SE"/>
        </a:p>
      </dgm:t>
    </dgm:pt>
    <dgm:pt modelId="{8269DCDC-478D-4366-8BBD-09558904A164}" type="sibTrans" cxnId="{B3432D24-E3E1-4CDC-A3F0-2FADB8EDA614}">
      <dgm:prSet/>
      <dgm:spPr/>
      <dgm:t>
        <a:bodyPr/>
        <a:lstStyle/>
        <a:p>
          <a:endParaRPr lang="sv-SE"/>
        </a:p>
      </dgm:t>
    </dgm:pt>
    <dgm:pt modelId="{B24A0797-9641-4EB9-B389-FA259B8CCEF4}">
      <dgm:prSet phldrT="[Text]"/>
      <dgm:spPr/>
      <dgm:t>
        <a:bodyPr/>
        <a:lstStyle/>
        <a:p>
          <a:r>
            <a:rPr lang="sv-SE" dirty="0"/>
            <a:t>Mitt i livet</a:t>
          </a:r>
        </a:p>
      </dgm:t>
    </dgm:pt>
    <dgm:pt modelId="{987079AC-BA4E-4248-86B9-8EC2A360E4A9}" type="parTrans" cxnId="{BA7F98A5-DD85-4958-A206-F17C6E61896C}">
      <dgm:prSet/>
      <dgm:spPr/>
      <dgm:t>
        <a:bodyPr/>
        <a:lstStyle/>
        <a:p>
          <a:endParaRPr lang="sv-SE"/>
        </a:p>
      </dgm:t>
    </dgm:pt>
    <dgm:pt modelId="{E85D377B-5B93-429B-8889-94F798256732}" type="sibTrans" cxnId="{BA7F98A5-DD85-4958-A206-F17C6E61896C}">
      <dgm:prSet/>
      <dgm:spPr/>
      <dgm:t>
        <a:bodyPr/>
        <a:lstStyle/>
        <a:p>
          <a:endParaRPr lang="sv-SE"/>
        </a:p>
      </dgm:t>
    </dgm:pt>
    <dgm:pt modelId="{A6A3D24B-6905-40BC-A23B-6E825A76CC46}">
      <dgm:prSet phldrT="[Text]"/>
      <dgm:spPr/>
      <dgm:t>
        <a:bodyPr/>
        <a:lstStyle/>
        <a:p>
          <a:r>
            <a:rPr lang="sv-SE" dirty="0"/>
            <a:t>Att åldras</a:t>
          </a:r>
        </a:p>
      </dgm:t>
    </dgm:pt>
    <dgm:pt modelId="{38DE88B6-CC77-42E5-9618-E2BDF67D9230}" type="parTrans" cxnId="{953BFAF7-EDB8-48BC-A990-A4D206358A02}">
      <dgm:prSet/>
      <dgm:spPr/>
      <dgm:t>
        <a:bodyPr/>
        <a:lstStyle/>
        <a:p>
          <a:endParaRPr lang="sv-SE"/>
        </a:p>
      </dgm:t>
    </dgm:pt>
    <dgm:pt modelId="{5F28614D-BEA5-45FD-A7F6-CC630026EF83}" type="sibTrans" cxnId="{953BFAF7-EDB8-48BC-A990-A4D206358A02}">
      <dgm:prSet/>
      <dgm:spPr/>
      <dgm:t>
        <a:bodyPr/>
        <a:lstStyle/>
        <a:p>
          <a:endParaRPr lang="sv-SE"/>
        </a:p>
      </dgm:t>
    </dgm:pt>
    <dgm:pt modelId="{CC60222A-BFC3-4B2C-863B-DDA86AFFEA22}" type="pres">
      <dgm:prSet presAssocID="{18181419-748B-4E62-9BA5-B8F83E501CD0}" presName="Name0" presStyleCnt="0">
        <dgm:presLayoutVars>
          <dgm:dir/>
          <dgm:resizeHandles val="exact"/>
        </dgm:presLayoutVars>
      </dgm:prSet>
      <dgm:spPr/>
    </dgm:pt>
    <dgm:pt modelId="{D535D73A-69CF-48D5-A51A-D9F779E0478C}" type="pres">
      <dgm:prSet presAssocID="{18181419-748B-4E62-9BA5-B8F83E501CD0}" presName="fgShape" presStyleLbl="fgShp" presStyleIdx="0" presStyleCnt="1" custScaleY="170505" custLinFactNeighborX="66" custLinFactNeighborY="-18798"/>
      <dgm:spPr/>
    </dgm:pt>
    <dgm:pt modelId="{7D7EB3DF-A603-4659-957C-CFDFCB66BB64}" type="pres">
      <dgm:prSet presAssocID="{18181419-748B-4E62-9BA5-B8F83E501CD0}" presName="linComp" presStyleCnt="0"/>
      <dgm:spPr/>
    </dgm:pt>
    <dgm:pt modelId="{4A85A155-A059-48E0-9937-41C3C776B31F}" type="pres">
      <dgm:prSet presAssocID="{B5B1F7AF-8E1A-4EF2-8069-E0352FB34978}" presName="compNode" presStyleCnt="0"/>
      <dgm:spPr/>
    </dgm:pt>
    <dgm:pt modelId="{6102E561-FBA1-4487-AB76-46A45678C60A}" type="pres">
      <dgm:prSet presAssocID="{B5B1F7AF-8E1A-4EF2-8069-E0352FB34978}" presName="bkgdShape" presStyleLbl="node1" presStyleIdx="0" presStyleCnt="3"/>
      <dgm:spPr/>
    </dgm:pt>
    <dgm:pt modelId="{FAF04D8A-174D-40DB-92AA-A1B7867DB53C}" type="pres">
      <dgm:prSet presAssocID="{B5B1F7AF-8E1A-4EF2-8069-E0352FB34978}" presName="nodeTx" presStyleLbl="node1" presStyleIdx="0" presStyleCnt="3">
        <dgm:presLayoutVars>
          <dgm:bulletEnabled val="1"/>
        </dgm:presLayoutVars>
      </dgm:prSet>
      <dgm:spPr/>
    </dgm:pt>
    <dgm:pt modelId="{2FC41555-73E6-4965-A7B2-8D490878B02A}" type="pres">
      <dgm:prSet presAssocID="{B5B1F7AF-8E1A-4EF2-8069-E0352FB34978}" presName="invisiNode" presStyleLbl="node1" presStyleIdx="0" presStyleCnt="3"/>
      <dgm:spPr/>
    </dgm:pt>
    <dgm:pt modelId="{0E7DF379-C6C7-4312-B837-1D1B0E0086D8}" type="pres">
      <dgm:prSet presAssocID="{B5B1F7AF-8E1A-4EF2-8069-E0352FB3497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dgm:spPr>
    </dgm:pt>
    <dgm:pt modelId="{9F263C99-4B33-4742-9DF8-95324A9AA3CB}" type="pres">
      <dgm:prSet presAssocID="{8269DCDC-478D-4366-8BBD-09558904A164}" presName="sibTrans" presStyleLbl="sibTrans2D1" presStyleIdx="0" presStyleCnt="0"/>
      <dgm:spPr/>
    </dgm:pt>
    <dgm:pt modelId="{62A73AB4-C2BD-45EC-B5F0-E6990C7650E9}" type="pres">
      <dgm:prSet presAssocID="{B24A0797-9641-4EB9-B389-FA259B8CCEF4}" presName="compNode" presStyleCnt="0"/>
      <dgm:spPr/>
    </dgm:pt>
    <dgm:pt modelId="{FCC29B9A-3155-448C-84BF-8EC1788F70EC}" type="pres">
      <dgm:prSet presAssocID="{B24A0797-9641-4EB9-B389-FA259B8CCEF4}" presName="bkgdShape" presStyleLbl="node1" presStyleIdx="1" presStyleCnt="3"/>
      <dgm:spPr/>
    </dgm:pt>
    <dgm:pt modelId="{8EE5DC29-518D-4A22-8A2C-61D396037DF4}" type="pres">
      <dgm:prSet presAssocID="{B24A0797-9641-4EB9-B389-FA259B8CCEF4}" presName="nodeTx" presStyleLbl="node1" presStyleIdx="1" presStyleCnt="3">
        <dgm:presLayoutVars>
          <dgm:bulletEnabled val="1"/>
        </dgm:presLayoutVars>
      </dgm:prSet>
      <dgm:spPr/>
    </dgm:pt>
    <dgm:pt modelId="{FCD40B1C-4A3B-4842-AC2B-FF6AE63CB264}" type="pres">
      <dgm:prSet presAssocID="{B24A0797-9641-4EB9-B389-FA259B8CCEF4}" presName="invisiNode" presStyleLbl="node1" presStyleIdx="1" presStyleCnt="3"/>
      <dgm:spPr/>
    </dgm:pt>
    <dgm:pt modelId="{2134742A-097C-4B5A-906C-7007CDAC1014}" type="pres">
      <dgm:prSet presAssocID="{B24A0797-9641-4EB9-B389-FA259B8CCEF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0AD32A90-22B1-46D1-8208-33784648D174}" type="pres">
      <dgm:prSet presAssocID="{E85D377B-5B93-429B-8889-94F798256732}" presName="sibTrans" presStyleLbl="sibTrans2D1" presStyleIdx="0" presStyleCnt="0"/>
      <dgm:spPr/>
    </dgm:pt>
    <dgm:pt modelId="{EF4038B5-B901-45ED-8055-E45756FE274B}" type="pres">
      <dgm:prSet presAssocID="{A6A3D24B-6905-40BC-A23B-6E825A76CC46}" presName="compNode" presStyleCnt="0"/>
      <dgm:spPr/>
    </dgm:pt>
    <dgm:pt modelId="{DCAFA20C-6D00-44BD-A721-4C0F6281D917}" type="pres">
      <dgm:prSet presAssocID="{A6A3D24B-6905-40BC-A23B-6E825A76CC46}" presName="bkgdShape" presStyleLbl="node1" presStyleIdx="2" presStyleCnt="3" custLinFactNeighborX="64" custLinFactNeighborY="616"/>
      <dgm:spPr/>
    </dgm:pt>
    <dgm:pt modelId="{66F7A4F4-8AC1-40F7-AB54-142F861CD839}" type="pres">
      <dgm:prSet presAssocID="{A6A3D24B-6905-40BC-A23B-6E825A76CC46}" presName="nodeTx" presStyleLbl="node1" presStyleIdx="2" presStyleCnt="3">
        <dgm:presLayoutVars>
          <dgm:bulletEnabled val="1"/>
        </dgm:presLayoutVars>
      </dgm:prSet>
      <dgm:spPr/>
    </dgm:pt>
    <dgm:pt modelId="{8A740EEE-3857-4AEE-8A1A-90282CCAAD17}" type="pres">
      <dgm:prSet presAssocID="{A6A3D24B-6905-40BC-A23B-6E825A76CC46}" presName="invisiNode" presStyleLbl="node1" presStyleIdx="2" presStyleCnt="3"/>
      <dgm:spPr/>
    </dgm:pt>
    <dgm:pt modelId="{2AB68728-81F1-4BF0-B986-A2E3CF46887C}" type="pres">
      <dgm:prSet presAssocID="{A6A3D24B-6905-40BC-A23B-6E825A76CC4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dgm:spPr>
    </dgm:pt>
  </dgm:ptLst>
  <dgm:cxnLst>
    <dgm:cxn modelId="{FB0D1B0E-0003-4C70-971B-E8BB58D7654B}" type="presOf" srcId="{B24A0797-9641-4EB9-B389-FA259B8CCEF4}" destId="{8EE5DC29-518D-4A22-8A2C-61D396037DF4}" srcOrd="1" destOrd="0" presId="urn:microsoft.com/office/officeart/2005/8/layout/hList7"/>
    <dgm:cxn modelId="{35AC7E19-E6EC-4080-9442-95A3654CB71E}" type="presOf" srcId="{E85D377B-5B93-429B-8889-94F798256732}" destId="{0AD32A90-22B1-46D1-8208-33784648D174}" srcOrd="0" destOrd="0" presId="urn:microsoft.com/office/officeart/2005/8/layout/hList7"/>
    <dgm:cxn modelId="{74E5231F-022D-41CE-A5D6-71A232CCBA94}" type="presOf" srcId="{B5B1F7AF-8E1A-4EF2-8069-E0352FB34978}" destId="{6102E561-FBA1-4487-AB76-46A45678C60A}" srcOrd="0" destOrd="0" presId="urn:microsoft.com/office/officeart/2005/8/layout/hList7"/>
    <dgm:cxn modelId="{B3432D24-E3E1-4CDC-A3F0-2FADB8EDA614}" srcId="{18181419-748B-4E62-9BA5-B8F83E501CD0}" destId="{B5B1F7AF-8E1A-4EF2-8069-E0352FB34978}" srcOrd="0" destOrd="0" parTransId="{72FC8BAF-46FC-4A5E-9BDC-9EA4F44CB1DE}" sibTransId="{8269DCDC-478D-4366-8BBD-09558904A164}"/>
    <dgm:cxn modelId="{2827102A-CE3C-49D9-ADF7-8AEA383752D3}" type="presOf" srcId="{B24A0797-9641-4EB9-B389-FA259B8CCEF4}" destId="{FCC29B9A-3155-448C-84BF-8EC1788F70EC}" srcOrd="0" destOrd="0" presId="urn:microsoft.com/office/officeart/2005/8/layout/hList7"/>
    <dgm:cxn modelId="{4A50C469-33A1-4BCE-A882-1397BA8DA7E5}" type="presOf" srcId="{18181419-748B-4E62-9BA5-B8F83E501CD0}" destId="{CC60222A-BFC3-4B2C-863B-DDA86AFFEA22}" srcOrd="0" destOrd="0" presId="urn:microsoft.com/office/officeart/2005/8/layout/hList7"/>
    <dgm:cxn modelId="{B660597A-7147-4541-B75D-E3296FBA7006}" type="presOf" srcId="{8269DCDC-478D-4366-8BBD-09558904A164}" destId="{9F263C99-4B33-4742-9DF8-95324A9AA3CB}" srcOrd="0" destOrd="0" presId="urn:microsoft.com/office/officeart/2005/8/layout/hList7"/>
    <dgm:cxn modelId="{EDFB998E-701C-4C30-AE0D-ED7ABDF937C3}" type="presOf" srcId="{A6A3D24B-6905-40BC-A23B-6E825A76CC46}" destId="{66F7A4F4-8AC1-40F7-AB54-142F861CD839}" srcOrd="1" destOrd="0" presId="urn:microsoft.com/office/officeart/2005/8/layout/hList7"/>
    <dgm:cxn modelId="{17D3D99F-CC4F-4F34-AE1A-B531993A47DA}" type="presOf" srcId="{B5B1F7AF-8E1A-4EF2-8069-E0352FB34978}" destId="{FAF04D8A-174D-40DB-92AA-A1B7867DB53C}" srcOrd="1" destOrd="0" presId="urn:microsoft.com/office/officeart/2005/8/layout/hList7"/>
    <dgm:cxn modelId="{BA7F98A5-DD85-4958-A206-F17C6E61896C}" srcId="{18181419-748B-4E62-9BA5-B8F83E501CD0}" destId="{B24A0797-9641-4EB9-B389-FA259B8CCEF4}" srcOrd="1" destOrd="0" parTransId="{987079AC-BA4E-4248-86B9-8EC2A360E4A9}" sibTransId="{E85D377B-5B93-429B-8889-94F798256732}"/>
    <dgm:cxn modelId="{96E7A1DD-1F50-4F4F-8E4F-00FD801DF298}" type="presOf" srcId="{A6A3D24B-6905-40BC-A23B-6E825A76CC46}" destId="{DCAFA20C-6D00-44BD-A721-4C0F6281D917}" srcOrd="0" destOrd="0" presId="urn:microsoft.com/office/officeart/2005/8/layout/hList7"/>
    <dgm:cxn modelId="{953BFAF7-EDB8-48BC-A990-A4D206358A02}" srcId="{18181419-748B-4E62-9BA5-B8F83E501CD0}" destId="{A6A3D24B-6905-40BC-A23B-6E825A76CC46}" srcOrd="2" destOrd="0" parTransId="{38DE88B6-CC77-42E5-9618-E2BDF67D9230}" sibTransId="{5F28614D-BEA5-45FD-A7F6-CC630026EF83}"/>
    <dgm:cxn modelId="{DD1D0709-6A15-4A75-98AE-69E6F8100061}" type="presParOf" srcId="{CC60222A-BFC3-4B2C-863B-DDA86AFFEA22}" destId="{D535D73A-69CF-48D5-A51A-D9F779E0478C}" srcOrd="0" destOrd="0" presId="urn:microsoft.com/office/officeart/2005/8/layout/hList7"/>
    <dgm:cxn modelId="{1AF06425-7907-4943-9B67-6C376DD09C0C}" type="presParOf" srcId="{CC60222A-BFC3-4B2C-863B-DDA86AFFEA22}" destId="{7D7EB3DF-A603-4659-957C-CFDFCB66BB64}" srcOrd="1" destOrd="0" presId="urn:microsoft.com/office/officeart/2005/8/layout/hList7"/>
    <dgm:cxn modelId="{72938B9A-3632-4DCF-B469-6B14F586B5C5}" type="presParOf" srcId="{7D7EB3DF-A603-4659-957C-CFDFCB66BB64}" destId="{4A85A155-A059-48E0-9937-41C3C776B31F}" srcOrd="0" destOrd="0" presId="urn:microsoft.com/office/officeart/2005/8/layout/hList7"/>
    <dgm:cxn modelId="{39D34BF9-EE57-4DBD-92BF-8D6C7D562BC5}" type="presParOf" srcId="{4A85A155-A059-48E0-9937-41C3C776B31F}" destId="{6102E561-FBA1-4487-AB76-46A45678C60A}" srcOrd="0" destOrd="0" presId="urn:microsoft.com/office/officeart/2005/8/layout/hList7"/>
    <dgm:cxn modelId="{CBFE141D-69F3-4F5A-8841-E00A9055C1F4}" type="presParOf" srcId="{4A85A155-A059-48E0-9937-41C3C776B31F}" destId="{FAF04D8A-174D-40DB-92AA-A1B7867DB53C}" srcOrd="1" destOrd="0" presId="urn:microsoft.com/office/officeart/2005/8/layout/hList7"/>
    <dgm:cxn modelId="{267C25A0-BDC7-4C95-A7A9-16B1D117A730}" type="presParOf" srcId="{4A85A155-A059-48E0-9937-41C3C776B31F}" destId="{2FC41555-73E6-4965-A7B2-8D490878B02A}" srcOrd="2" destOrd="0" presId="urn:microsoft.com/office/officeart/2005/8/layout/hList7"/>
    <dgm:cxn modelId="{220BBA9F-38BD-4C46-AEBD-39BB13DCAD3C}" type="presParOf" srcId="{4A85A155-A059-48E0-9937-41C3C776B31F}" destId="{0E7DF379-C6C7-4312-B837-1D1B0E0086D8}" srcOrd="3" destOrd="0" presId="urn:microsoft.com/office/officeart/2005/8/layout/hList7"/>
    <dgm:cxn modelId="{3D796FCD-DCD4-4B64-BDBE-5DB7948D046B}" type="presParOf" srcId="{7D7EB3DF-A603-4659-957C-CFDFCB66BB64}" destId="{9F263C99-4B33-4742-9DF8-95324A9AA3CB}" srcOrd="1" destOrd="0" presId="urn:microsoft.com/office/officeart/2005/8/layout/hList7"/>
    <dgm:cxn modelId="{2465F3F9-F165-419C-9941-770B9350FB3B}" type="presParOf" srcId="{7D7EB3DF-A603-4659-957C-CFDFCB66BB64}" destId="{62A73AB4-C2BD-45EC-B5F0-E6990C7650E9}" srcOrd="2" destOrd="0" presId="urn:microsoft.com/office/officeart/2005/8/layout/hList7"/>
    <dgm:cxn modelId="{C6D7B5A9-8310-470A-92D0-278FE9F5BDF2}" type="presParOf" srcId="{62A73AB4-C2BD-45EC-B5F0-E6990C7650E9}" destId="{FCC29B9A-3155-448C-84BF-8EC1788F70EC}" srcOrd="0" destOrd="0" presId="urn:microsoft.com/office/officeart/2005/8/layout/hList7"/>
    <dgm:cxn modelId="{65B72FAD-5F5B-4C51-B14B-804F19FB6FBE}" type="presParOf" srcId="{62A73AB4-C2BD-45EC-B5F0-E6990C7650E9}" destId="{8EE5DC29-518D-4A22-8A2C-61D396037DF4}" srcOrd="1" destOrd="0" presId="urn:microsoft.com/office/officeart/2005/8/layout/hList7"/>
    <dgm:cxn modelId="{A0DE8380-E6A3-458A-BC99-D1AF99609B5A}" type="presParOf" srcId="{62A73AB4-C2BD-45EC-B5F0-E6990C7650E9}" destId="{FCD40B1C-4A3B-4842-AC2B-FF6AE63CB264}" srcOrd="2" destOrd="0" presId="urn:microsoft.com/office/officeart/2005/8/layout/hList7"/>
    <dgm:cxn modelId="{00ED5BB8-18C6-4040-8D76-274582536190}" type="presParOf" srcId="{62A73AB4-C2BD-45EC-B5F0-E6990C7650E9}" destId="{2134742A-097C-4B5A-906C-7007CDAC1014}" srcOrd="3" destOrd="0" presId="urn:microsoft.com/office/officeart/2005/8/layout/hList7"/>
    <dgm:cxn modelId="{D6CC35E8-9DD7-431B-9107-939E24453746}" type="presParOf" srcId="{7D7EB3DF-A603-4659-957C-CFDFCB66BB64}" destId="{0AD32A90-22B1-46D1-8208-33784648D174}" srcOrd="3" destOrd="0" presId="urn:microsoft.com/office/officeart/2005/8/layout/hList7"/>
    <dgm:cxn modelId="{7F158B4E-A1F3-4345-9E12-8C90127432AC}" type="presParOf" srcId="{7D7EB3DF-A603-4659-957C-CFDFCB66BB64}" destId="{EF4038B5-B901-45ED-8055-E45756FE274B}" srcOrd="4" destOrd="0" presId="urn:microsoft.com/office/officeart/2005/8/layout/hList7"/>
    <dgm:cxn modelId="{447C5340-6BCC-4957-BAD2-71F6FBE8D4B8}" type="presParOf" srcId="{EF4038B5-B901-45ED-8055-E45756FE274B}" destId="{DCAFA20C-6D00-44BD-A721-4C0F6281D917}" srcOrd="0" destOrd="0" presId="urn:microsoft.com/office/officeart/2005/8/layout/hList7"/>
    <dgm:cxn modelId="{057FCAF3-F953-4B23-8392-DB337353B89F}" type="presParOf" srcId="{EF4038B5-B901-45ED-8055-E45756FE274B}" destId="{66F7A4F4-8AC1-40F7-AB54-142F861CD839}" srcOrd="1" destOrd="0" presId="urn:microsoft.com/office/officeart/2005/8/layout/hList7"/>
    <dgm:cxn modelId="{246507CB-4973-42D7-A54E-B788564CDF65}" type="presParOf" srcId="{EF4038B5-B901-45ED-8055-E45756FE274B}" destId="{8A740EEE-3857-4AEE-8A1A-90282CCAAD17}" srcOrd="2" destOrd="0" presId="urn:microsoft.com/office/officeart/2005/8/layout/hList7"/>
    <dgm:cxn modelId="{E9D5ABCB-241A-44DF-88E8-AC4A52B7593F}" type="presParOf" srcId="{EF4038B5-B901-45ED-8055-E45756FE274B}" destId="{2AB68728-81F1-4BF0-B986-A2E3CF46887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F7264-F153-40F6-8828-5A6992AAE027}">
      <dsp:nvSpPr>
        <dsp:cNvPr id="0" name=""/>
        <dsp:cNvSpPr/>
      </dsp:nvSpPr>
      <dsp:spPr>
        <a:xfrm>
          <a:off x="0" y="867996"/>
          <a:ext cx="7205472" cy="104947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6604" numCol="1" spcCol="1270" anchor="ctr" anchorCtr="0">
          <a:noAutofit/>
        </a:bodyPr>
        <a:lstStyle/>
        <a:p>
          <a:pPr marL="0" lvl="0" indent="0" algn="l" defTabSz="933450">
            <a:lnSpc>
              <a:spcPct val="90000"/>
            </a:lnSpc>
            <a:spcBef>
              <a:spcPct val="0"/>
            </a:spcBef>
            <a:spcAft>
              <a:spcPct val="35000"/>
            </a:spcAft>
            <a:buNone/>
          </a:pPr>
          <a:r>
            <a:rPr lang="sv-SE" sz="2100" kern="1200" dirty="0"/>
            <a:t>Vård och omsorg</a:t>
          </a:r>
        </a:p>
      </dsp:txBody>
      <dsp:txXfrm>
        <a:off x="0" y="1130365"/>
        <a:ext cx="6943103" cy="524738"/>
      </dsp:txXfrm>
    </dsp:sp>
    <dsp:sp modelId="{9654AEB5-57C1-4E0C-ACED-0066F615205B}">
      <dsp:nvSpPr>
        <dsp:cNvPr id="0" name=""/>
        <dsp:cNvSpPr/>
      </dsp:nvSpPr>
      <dsp:spPr>
        <a:xfrm>
          <a:off x="0" y="1679895"/>
          <a:ext cx="3328928" cy="234248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v-SE" sz="1700" kern="1200" dirty="0"/>
            <a:t>- Hälso- och sjukvård</a:t>
          </a:r>
        </a:p>
        <a:p>
          <a:pPr marL="0" lvl="0" indent="0" algn="l" defTabSz="755650">
            <a:lnSpc>
              <a:spcPct val="90000"/>
            </a:lnSpc>
            <a:spcBef>
              <a:spcPct val="0"/>
            </a:spcBef>
            <a:spcAft>
              <a:spcPct val="35000"/>
            </a:spcAft>
            <a:buNone/>
          </a:pPr>
          <a:r>
            <a:rPr lang="sv-SE" sz="1700" kern="1200" dirty="0"/>
            <a:t>- Vård och omsorg</a:t>
          </a:r>
        </a:p>
        <a:p>
          <a:pPr marL="0" lvl="0" indent="0" algn="l" defTabSz="755650">
            <a:lnSpc>
              <a:spcPct val="90000"/>
            </a:lnSpc>
            <a:spcBef>
              <a:spcPct val="0"/>
            </a:spcBef>
            <a:spcAft>
              <a:spcPct val="35000"/>
            </a:spcAft>
            <a:buNone/>
          </a:pPr>
          <a:r>
            <a:rPr lang="sv-SE" sz="1700" kern="1200" dirty="0"/>
            <a:t>- Stöd och service (LSS)</a:t>
          </a:r>
        </a:p>
        <a:p>
          <a:pPr marL="0" lvl="0" indent="0" algn="l" defTabSz="755650">
            <a:lnSpc>
              <a:spcPct val="90000"/>
            </a:lnSpc>
            <a:spcBef>
              <a:spcPct val="0"/>
            </a:spcBef>
            <a:spcAft>
              <a:spcPct val="35000"/>
            </a:spcAft>
            <a:buNone/>
          </a:pPr>
          <a:r>
            <a:rPr lang="sv-SE" sz="1700" kern="1200" dirty="0"/>
            <a:t>- Individ- och familjeomsorg (IFO)</a:t>
          </a:r>
        </a:p>
      </dsp:txBody>
      <dsp:txXfrm>
        <a:off x="0" y="1679895"/>
        <a:ext cx="3328928" cy="2342487"/>
      </dsp:txXfrm>
    </dsp:sp>
    <dsp:sp modelId="{362AD4CC-C432-4577-83E5-2494710DF68E}">
      <dsp:nvSpPr>
        <dsp:cNvPr id="0" name=""/>
        <dsp:cNvSpPr/>
      </dsp:nvSpPr>
      <dsp:spPr>
        <a:xfrm>
          <a:off x="3328928" y="1217705"/>
          <a:ext cx="3876543" cy="1049476"/>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6604" numCol="1" spcCol="1270" anchor="ctr" anchorCtr="0">
          <a:noAutofit/>
        </a:bodyPr>
        <a:lstStyle/>
        <a:p>
          <a:pPr marL="0" lvl="0" indent="0" algn="l" defTabSz="933450">
            <a:lnSpc>
              <a:spcPct val="90000"/>
            </a:lnSpc>
            <a:spcBef>
              <a:spcPct val="0"/>
            </a:spcBef>
            <a:spcAft>
              <a:spcPct val="35000"/>
            </a:spcAft>
            <a:buNone/>
          </a:pPr>
          <a:r>
            <a:rPr lang="sv-SE" sz="2100" kern="1200" dirty="0"/>
            <a:t>Samhället</a:t>
          </a:r>
        </a:p>
      </dsp:txBody>
      <dsp:txXfrm>
        <a:off x="3328928" y="1480074"/>
        <a:ext cx="3614174" cy="524738"/>
      </dsp:txXfrm>
    </dsp:sp>
    <dsp:sp modelId="{79ECA0E1-19F5-45D5-86EA-C09A7C9559EF}">
      <dsp:nvSpPr>
        <dsp:cNvPr id="0" name=""/>
        <dsp:cNvSpPr/>
      </dsp:nvSpPr>
      <dsp:spPr>
        <a:xfrm>
          <a:off x="3328928" y="2029604"/>
          <a:ext cx="3328928" cy="234248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sv-SE" sz="1700" kern="1200" dirty="0"/>
            <a:t>Exempelvis:</a:t>
          </a:r>
        </a:p>
        <a:p>
          <a:pPr marL="0" lvl="0" indent="0" algn="l" defTabSz="755650">
            <a:lnSpc>
              <a:spcPct val="90000"/>
            </a:lnSpc>
            <a:spcBef>
              <a:spcPct val="0"/>
            </a:spcBef>
            <a:spcAft>
              <a:spcPct val="35000"/>
            </a:spcAft>
            <a:buNone/>
          </a:pPr>
          <a:r>
            <a:rPr lang="sv-SE" sz="1700" kern="1200" dirty="0"/>
            <a:t>- Utbildning</a:t>
          </a:r>
        </a:p>
        <a:p>
          <a:pPr marL="0" lvl="0" indent="0" algn="l" defTabSz="755650">
            <a:lnSpc>
              <a:spcPct val="90000"/>
            </a:lnSpc>
            <a:spcBef>
              <a:spcPct val="0"/>
            </a:spcBef>
            <a:spcAft>
              <a:spcPct val="35000"/>
            </a:spcAft>
            <a:buNone/>
          </a:pPr>
          <a:r>
            <a:rPr lang="sv-SE" sz="1700" kern="1200" dirty="0"/>
            <a:t>- Samhällsbyggnad</a:t>
          </a:r>
        </a:p>
        <a:p>
          <a:pPr marL="0" lvl="0" indent="0" algn="l" defTabSz="755650">
            <a:lnSpc>
              <a:spcPct val="90000"/>
            </a:lnSpc>
            <a:spcBef>
              <a:spcPct val="0"/>
            </a:spcBef>
            <a:spcAft>
              <a:spcPct val="35000"/>
            </a:spcAft>
            <a:buNone/>
          </a:pPr>
          <a:r>
            <a:rPr lang="sv-SE" sz="1700" kern="1200" dirty="0"/>
            <a:t>- Kultur och fritid</a:t>
          </a:r>
        </a:p>
        <a:p>
          <a:pPr marL="0" lvl="0" indent="0" algn="l" defTabSz="755650">
            <a:lnSpc>
              <a:spcPct val="90000"/>
            </a:lnSpc>
            <a:spcBef>
              <a:spcPct val="0"/>
            </a:spcBef>
            <a:spcAft>
              <a:spcPct val="35000"/>
            </a:spcAft>
            <a:buNone/>
          </a:pPr>
          <a:r>
            <a:rPr lang="sv-SE" sz="1700" kern="1200" dirty="0"/>
            <a:t>- Kommunlednings-kontor</a:t>
          </a:r>
        </a:p>
        <a:p>
          <a:pPr marL="0" lvl="0" indent="0" algn="l" defTabSz="755650">
            <a:lnSpc>
              <a:spcPct val="90000"/>
            </a:lnSpc>
            <a:spcBef>
              <a:spcPct val="0"/>
            </a:spcBef>
            <a:spcAft>
              <a:spcPct val="35000"/>
            </a:spcAft>
            <a:buNone/>
          </a:pPr>
          <a:r>
            <a:rPr lang="sv-SE" sz="1700" kern="1200" dirty="0"/>
            <a:t>- Regional utveckling</a:t>
          </a:r>
        </a:p>
        <a:p>
          <a:pPr marL="0" lvl="0" indent="0" algn="l" defTabSz="755650">
            <a:lnSpc>
              <a:spcPct val="90000"/>
            </a:lnSpc>
            <a:spcBef>
              <a:spcPct val="0"/>
            </a:spcBef>
            <a:spcAft>
              <a:spcPct val="35000"/>
            </a:spcAft>
            <a:buNone/>
          </a:pPr>
          <a:r>
            <a:rPr lang="sv-SE" sz="1700" kern="1200" dirty="0"/>
            <a:t>- Folkhälsa</a:t>
          </a:r>
        </a:p>
      </dsp:txBody>
      <dsp:txXfrm>
        <a:off x="3328928" y="2029604"/>
        <a:ext cx="3328928" cy="2342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2E561-FBA1-4487-AB76-46A45678C60A}">
      <dsp:nvSpPr>
        <dsp:cNvPr id="0" name=""/>
        <dsp:cNvSpPr/>
      </dsp:nvSpPr>
      <dsp:spPr>
        <a:xfrm>
          <a:off x="1433" y="-3890"/>
          <a:ext cx="2230587" cy="27027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sv-SE" sz="2600" kern="1200" dirty="0"/>
            <a:t>Att växa upp</a:t>
          </a:r>
        </a:p>
      </dsp:txBody>
      <dsp:txXfrm>
        <a:off x="1433" y="1077226"/>
        <a:ext cx="2230587" cy="1081116"/>
      </dsp:txXfrm>
    </dsp:sp>
    <dsp:sp modelId="{0E7DF379-C6C7-4312-B837-1D1B0E0086D8}">
      <dsp:nvSpPr>
        <dsp:cNvPr id="0" name=""/>
        <dsp:cNvSpPr/>
      </dsp:nvSpPr>
      <dsp:spPr>
        <a:xfrm>
          <a:off x="666712" y="158277"/>
          <a:ext cx="900029" cy="9000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3000" r="-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9B9A-3155-448C-84BF-8EC1788F70EC}">
      <dsp:nvSpPr>
        <dsp:cNvPr id="0" name=""/>
        <dsp:cNvSpPr/>
      </dsp:nvSpPr>
      <dsp:spPr>
        <a:xfrm>
          <a:off x="2298938" y="-3890"/>
          <a:ext cx="2230587" cy="27027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sv-SE" sz="2600" kern="1200" dirty="0"/>
            <a:t>Mitt i livet</a:t>
          </a:r>
        </a:p>
      </dsp:txBody>
      <dsp:txXfrm>
        <a:off x="2298938" y="1077226"/>
        <a:ext cx="2230587" cy="1081116"/>
      </dsp:txXfrm>
    </dsp:sp>
    <dsp:sp modelId="{2134742A-097C-4B5A-906C-7007CDAC1014}">
      <dsp:nvSpPr>
        <dsp:cNvPr id="0" name=""/>
        <dsp:cNvSpPr/>
      </dsp:nvSpPr>
      <dsp:spPr>
        <a:xfrm>
          <a:off x="2964217" y="158277"/>
          <a:ext cx="900029" cy="9000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FA20C-6D00-44BD-A721-4C0F6281D917}">
      <dsp:nvSpPr>
        <dsp:cNvPr id="0" name=""/>
        <dsp:cNvSpPr/>
      </dsp:nvSpPr>
      <dsp:spPr>
        <a:xfrm>
          <a:off x="4597871" y="0"/>
          <a:ext cx="2230587" cy="27027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sv-SE" sz="2600" kern="1200" dirty="0"/>
            <a:t>Att åldras</a:t>
          </a:r>
        </a:p>
      </dsp:txBody>
      <dsp:txXfrm>
        <a:off x="4597871" y="1081116"/>
        <a:ext cx="2230587" cy="1081116"/>
      </dsp:txXfrm>
    </dsp:sp>
    <dsp:sp modelId="{2AB68728-81F1-4BF0-B986-A2E3CF46887C}">
      <dsp:nvSpPr>
        <dsp:cNvPr id="0" name=""/>
        <dsp:cNvSpPr/>
      </dsp:nvSpPr>
      <dsp:spPr>
        <a:xfrm>
          <a:off x="5261722" y="158277"/>
          <a:ext cx="900029" cy="9000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2000" r="-8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35D73A-69CF-48D5-A51A-D9F779E0478C}">
      <dsp:nvSpPr>
        <dsp:cNvPr id="0" name=""/>
        <dsp:cNvSpPr/>
      </dsp:nvSpPr>
      <dsp:spPr>
        <a:xfrm>
          <a:off x="277284" y="1939211"/>
          <a:ext cx="6282187" cy="69125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300E9-8A83-4F85-9EC4-7363A28F0304}" type="datetimeFigureOut">
              <a:rPr lang="sv-SE" smtClean="0"/>
              <a:t>2022-06-15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40B52-9C09-46E0-83AF-83FD153CD8B1}" type="slidenum">
              <a:rPr lang="sv-SE" smtClean="0"/>
              <a:t>‹#›</a:t>
            </a:fld>
            <a:endParaRPr lang="sv-SE"/>
          </a:p>
        </p:txBody>
      </p:sp>
    </p:spTree>
    <p:extLst>
      <p:ext uri="{BB962C8B-B14F-4D97-AF65-F5344CB8AC3E}">
        <p14:creationId xmlns:p14="http://schemas.microsoft.com/office/powerpoint/2010/main" val="79297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en kort introduktion till Nära vård.</a:t>
            </a:r>
          </a:p>
          <a:p>
            <a:endParaRPr lang="sv-SE" dirty="0"/>
          </a:p>
          <a:p>
            <a:r>
              <a:rPr lang="sv-SE" dirty="0"/>
              <a:t>Den här presentationen är framtagen av Maria Malmberg och Åsa Carlsson, regionala utvecklingsledare för Nära vård i Östergötland.</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40B52-9C09-46E0-83AF-83FD153CD8B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98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Både SVO och LGVO har tvååriga arbetsplaner för sitt arbete, som båda har fullt fokus på Nära vård.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813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I </a:t>
            </a:r>
            <a:r>
              <a:rPr lang="sv-SE" dirty="0" err="1"/>
              <a:t>SVOs</a:t>
            </a:r>
            <a:r>
              <a:rPr lang="sv-SE" dirty="0"/>
              <a:t> arbetsplan finns följande utgångspunkter för samverkan, och som lägger en god grund för arbetet med Nära vård. </a:t>
            </a:r>
          </a:p>
          <a:p>
            <a:pPr marL="0" lvl="0" indent="0" algn="l" rtl="0">
              <a:lnSpc>
                <a:spcPct val="100000"/>
              </a:lnSpc>
              <a:spcBef>
                <a:spcPts val="0"/>
              </a:spcBef>
              <a:spcAft>
                <a:spcPts val="0"/>
              </a:spcAft>
              <a:buSzPts val="1400"/>
              <a:buNone/>
            </a:pPr>
            <a:endParaRPr lang="sv-SE"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sv-SE"/>
              <a:t>Vi ska ha mod att prova nya lösningar, stärka personcentreringen och använda allas resurser mer effektivt.</a:t>
            </a:r>
          </a:p>
          <a:p>
            <a:pPr marL="0" lvl="0" indent="0" algn="l" rtl="0">
              <a:lnSpc>
                <a:spcPct val="100000"/>
              </a:lnSpc>
              <a:spcBef>
                <a:spcPts val="0"/>
              </a:spcBef>
              <a:spcAft>
                <a:spcPts val="0"/>
              </a:spcAft>
              <a:buSzPts val="1400"/>
              <a:buNone/>
            </a:pPr>
            <a:endParaRPr lang="sv-SE" dirty="0"/>
          </a:p>
        </p:txBody>
      </p:sp>
      <p:sp>
        <p:nvSpPr>
          <p:cNvPr id="483" name="Google Shape;4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Tx/>
              <a:buSzPts val="1400"/>
              <a:buFontTx/>
              <a:buNone/>
              <a:tabLst/>
              <a:defRPr/>
            </a:pPr>
            <a:r>
              <a:rPr lang="sv-SE" dirty="0"/>
              <a:t>LGVO, samverkansstrukturen på tjänstepersonsnivå, har valt att dela upp sig i tre livscykelrelaterade ansvarsområden och alla tre tar ansvar för Nära vård inom sitt perspektiv. </a:t>
            </a:r>
          </a:p>
          <a:p>
            <a:pPr marL="228600" marR="0" lvl="0" indent="0" algn="l" defTabSz="914400" rtl="0" eaLnBrk="1" fontAlgn="auto" latinLnBrk="0" hangingPunct="1">
              <a:lnSpc>
                <a:spcPct val="100000"/>
              </a:lnSpc>
              <a:spcBef>
                <a:spcPts val="0"/>
              </a:spcBef>
              <a:spcAft>
                <a:spcPts val="0"/>
              </a:spcAft>
              <a:buClrTx/>
              <a:buSzPts val="1400"/>
              <a:buFontTx/>
              <a:buNone/>
              <a:tabLst/>
              <a:defRPr/>
            </a:pPr>
            <a:r>
              <a:rPr lang="sv-SE" dirty="0"/>
              <a:t>Utvecklingsledarpar, en från kommun och en från region, finns kopplat till varje ansvarsområde samt till Nära vård generellt.</a:t>
            </a:r>
          </a:p>
          <a:p>
            <a:pPr marL="228600" marR="0" lvl="0" indent="0" algn="l" defTabSz="914400" rtl="0" eaLnBrk="1" fontAlgn="auto" latinLnBrk="0" hangingPunct="1">
              <a:lnSpc>
                <a:spcPct val="100000"/>
              </a:lnSpc>
              <a:spcBef>
                <a:spcPts val="0"/>
              </a:spcBef>
              <a:spcAft>
                <a:spcPts val="0"/>
              </a:spcAft>
              <a:buClrTx/>
              <a:buSzPts val="1400"/>
              <a:buFontTx/>
              <a:buNone/>
              <a:tabLst/>
              <a:defRPr/>
            </a:pPr>
            <a:endParaRPr lang="sv-SE" dirty="0"/>
          </a:p>
          <a:p>
            <a:pPr marL="228600" marR="0" lvl="0" indent="0" algn="l" defTabSz="914400" rtl="0" eaLnBrk="1" fontAlgn="auto" latinLnBrk="0" hangingPunct="1">
              <a:lnSpc>
                <a:spcPct val="100000"/>
              </a:lnSpc>
              <a:spcBef>
                <a:spcPts val="0"/>
              </a:spcBef>
              <a:spcAft>
                <a:spcPts val="0"/>
              </a:spcAft>
              <a:buClrTx/>
              <a:buSzPts val="1400"/>
              <a:buFontTx/>
              <a:buNone/>
              <a:tabLst/>
              <a:defRPr/>
            </a:pPr>
            <a:endParaRPr lang="sv-SE" dirty="0"/>
          </a:p>
          <a:p>
            <a:pPr marL="228600" marR="0" lvl="0" indent="0" algn="l" rtl="0">
              <a:lnSpc>
                <a:spcPct val="100000"/>
              </a:lnSpc>
              <a:spcBef>
                <a:spcPts val="0"/>
              </a:spcBef>
              <a:spcAft>
                <a:spcPts val="0"/>
              </a:spcAft>
              <a:buSzPts val="1400"/>
              <a:buFontTx/>
              <a:buNone/>
            </a:pPr>
            <a:endParaRPr lang="sv-SE" dirty="0"/>
          </a:p>
        </p:txBody>
      </p:sp>
      <p:sp>
        <p:nvSpPr>
          <p:cNvPr id="4" name="Platshållare för bildnummer 3"/>
          <p:cNvSpPr>
            <a:spLocks noGrp="1"/>
          </p:cNvSpPr>
          <p:nvPr>
            <p:ph type="sldNum" sz="quarter" idx="10"/>
          </p:nvPr>
        </p:nvSpPr>
        <p:spPr/>
        <p:txBody>
          <a:bodyPr/>
          <a:lstStyle/>
          <a:p>
            <a:fld id="{A52785A9-C015-48A0-9DB0-C585A7EB4F2E}" type="slidenum">
              <a:rPr lang="sv-SE" smtClean="0"/>
              <a:t>12</a:t>
            </a:fld>
            <a:endParaRPr lang="sv-SE"/>
          </a:p>
        </p:txBody>
      </p:sp>
    </p:spTree>
    <p:extLst>
      <p:ext uri="{BB962C8B-B14F-4D97-AF65-F5344CB8AC3E}">
        <p14:creationId xmlns:p14="http://schemas.microsoft.com/office/powerpoint/2010/main" val="266597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FontTx/>
              <a:buNone/>
            </a:pPr>
            <a:r>
              <a:rPr lang="sv-SE" dirty="0"/>
              <a:t>Mer detaljerad bild av </a:t>
            </a:r>
            <a:r>
              <a:rPr lang="sv-SE" dirty="0" err="1"/>
              <a:t>LGVOs</a:t>
            </a:r>
            <a:r>
              <a:rPr lang="sv-SE" dirty="0"/>
              <a:t> organisation. </a:t>
            </a:r>
          </a:p>
          <a:p>
            <a:pPr marL="228600" marR="0" lvl="0" indent="0" algn="l" rtl="0">
              <a:lnSpc>
                <a:spcPct val="100000"/>
              </a:lnSpc>
              <a:spcBef>
                <a:spcPts val="0"/>
              </a:spcBef>
              <a:spcAft>
                <a:spcPts val="0"/>
              </a:spcAft>
              <a:buSzPts val="1400"/>
              <a:buFontTx/>
              <a:buNone/>
            </a:pPr>
            <a:endParaRPr lang="sv-SE" dirty="0"/>
          </a:p>
          <a:p>
            <a:pPr marL="228600" marR="0" lvl="0" indent="0" algn="l" rtl="0">
              <a:lnSpc>
                <a:spcPct val="100000"/>
              </a:lnSpc>
              <a:spcBef>
                <a:spcPts val="0"/>
              </a:spcBef>
              <a:spcAft>
                <a:spcPts val="0"/>
              </a:spcAft>
              <a:buSzPts val="1400"/>
              <a:buFontTx/>
              <a:buNone/>
            </a:pPr>
            <a:r>
              <a:rPr lang="sv-SE" dirty="0"/>
              <a:t>Längst upp ses en ruta med en nedåtriktad pil som visar att Nära vård går rakt igenom allt </a:t>
            </a:r>
            <a:r>
              <a:rPr lang="sv-SE" dirty="0" err="1"/>
              <a:t>LGVOs</a:t>
            </a:r>
            <a:r>
              <a:rPr lang="sv-SE" dirty="0"/>
              <a:t> arbete, </a:t>
            </a:r>
          </a:p>
          <a:p>
            <a:pPr marL="228600" marR="0" lvl="0" indent="0" algn="l" rtl="0">
              <a:lnSpc>
                <a:spcPct val="100000"/>
              </a:lnSpc>
              <a:spcBef>
                <a:spcPts val="0"/>
              </a:spcBef>
              <a:spcAft>
                <a:spcPts val="0"/>
              </a:spcAft>
              <a:buSzPts val="1400"/>
              <a:buFontTx/>
              <a:buNone/>
            </a:pPr>
            <a:endParaRPr lang="sv-SE" dirty="0"/>
          </a:p>
          <a:p>
            <a:pPr marL="228600" marR="0" lvl="0" indent="0" algn="l" rtl="0">
              <a:lnSpc>
                <a:spcPct val="100000"/>
              </a:lnSpc>
              <a:spcBef>
                <a:spcPts val="0"/>
              </a:spcBef>
              <a:spcAft>
                <a:spcPts val="0"/>
              </a:spcAft>
              <a:buSzPts val="1400"/>
              <a:buFontTx/>
              <a:buNone/>
            </a:pPr>
            <a:r>
              <a:rPr lang="sv-SE" dirty="0"/>
              <a:t>Sen har man valt att dela upp sig i tre livscykelrelaterade ansvarsområden, och har också sakområdesnätverk för vissa områden. Självklart finns också möjlighet att skapa nätverk eller arbetsgrupper utifrån fler behov än de som finns med på bilden</a:t>
            </a:r>
          </a:p>
          <a:p>
            <a:pPr marL="228600" marR="0" lvl="0" indent="0" algn="l" rtl="0">
              <a:lnSpc>
                <a:spcPct val="100000"/>
              </a:lnSpc>
              <a:spcBef>
                <a:spcPts val="0"/>
              </a:spcBef>
              <a:spcAft>
                <a:spcPts val="0"/>
              </a:spcAft>
              <a:buSzPts val="1400"/>
              <a:buFontTx/>
              <a:buNone/>
            </a:pPr>
            <a:endParaRPr lang="sv-SE" dirty="0"/>
          </a:p>
          <a:p>
            <a:pPr marL="228600" marR="0" lvl="0" indent="0" algn="l" rtl="0">
              <a:lnSpc>
                <a:spcPct val="100000"/>
              </a:lnSpc>
              <a:spcBef>
                <a:spcPts val="0"/>
              </a:spcBef>
              <a:spcAft>
                <a:spcPts val="0"/>
              </a:spcAft>
              <a:buSzPts val="1400"/>
              <a:buFontTx/>
              <a:buNone/>
            </a:pPr>
            <a:r>
              <a:rPr lang="sv-SE" dirty="0"/>
              <a:t>Utvecklingsledarpar, en från kommun och en från region, finns kopplat till varje ansvarsområde samt till Nära vård generellt.</a:t>
            </a:r>
            <a:endParaRPr dirty="0"/>
          </a:p>
        </p:txBody>
      </p:sp>
      <p:sp>
        <p:nvSpPr>
          <p:cNvPr id="523" name="Google Shape;523;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det då vi ska  uppnå med Nära vård i Östergötland?</a:t>
            </a:r>
          </a:p>
          <a:p>
            <a:endParaRPr lang="sv-SE" dirty="0"/>
          </a:p>
          <a:p>
            <a:r>
              <a:rPr lang="sv-SE" dirty="0"/>
              <a:t>Vi har sedan 2020 en visuell målbild som är antagen som kommunikationsverktyg, och vi ska titta närmare på de olika delarna som den består av.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6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börjar i målbildens vänstra hörn, som visualiserar nuläget. </a:t>
            </a:r>
          </a:p>
          <a:p>
            <a:r>
              <a:rPr lang="sv-SE" sz="1200" kern="1200" dirty="0">
                <a:solidFill>
                  <a:schemeClr val="tx1"/>
                </a:solidFill>
                <a:effectLst/>
                <a:latin typeface="+mn-lt"/>
                <a:ea typeface="+mn-ea"/>
                <a:cs typeface="+mn-cs"/>
              </a:rPr>
              <a:t>Zoomar vi in på den (</a:t>
            </a:r>
            <a:r>
              <a:rPr lang="sv-SE" sz="1200" b="1" kern="1200" dirty="0">
                <a:solidFill>
                  <a:schemeClr val="tx1"/>
                </a:solidFill>
                <a:effectLst/>
                <a:latin typeface="+mn-lt"/>
                <a:ea typeface="+mn-ea"/>
                <a:cs typeface="+mn-cs"/>
              </a:rPr>
              <a:t>klicka),</a:t>
            </a:r>
            <a:endParaRPr lang="sv-SE" sz="1200" b="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strike="noStrike" kern="1200" dirty="0">
                <a:solidFill>
                  <a:schemeClr val="tx1"/>
                </a:solidFill>
                <a:effectLst/>
                <a:latin typeface="+mn-lt"/>
                <a:ea typeface="+mn-ea"/>
                <a:cs typeface="+mn-cs"/>
              </a:rPr>
              <a:t>Så ser vi att Östgöten (som symboliseras av tre orangeklädda personer i olika åldrar),  står lite utanför systemet i ett ganska svårnavigerat läge, överblicken och samordning av insatser saknas eller kan åtminstone bli väldigt mycket bättre, likaså kan samverkan mellan verksamheterna förbättras.  </a:t>
            </a:r>
          </a:p>
          <a:p>
            <a:endParaRPr lang="sv-SE" sz="1200" strike="noStrike" kern="1200" dirty="0">
              <a:solidFill>
                <a:schemeClr val="tx1"/>
              </a:solidFill>
              <a:effectLst/>
              <a:latin typeface="+mn-lt"/>
              <a:ea typeface="+mn-ea"/>
              <a:cs typeface="+mn-cs"/>
            </a:endParaRPr>
          </a:p>
          <a:p>
            <a:r>
              <a:rPr lang="sv-SE" sz="1200" strike="noStrike" kern="1200" dirty="0">
                <a:solidFill>
                  <a:schemeClr val="tx1"/>
                </a:solidFill>
                <a:effectLst/>
                <a:latin typeface="+mn-lt"/>
                <a:ea typeface="+mn-ea"/>
                <a:cs typeface="+mn-cs"/>
              </a:rPr>
              <a:t>Blåklädda medarbetare och gulklädda beslutsfattare finns såklart också med i bilden, och också exempel på verksamheter</a:t>
            </a:r>
            <a:r>
              <a:rPr lang="sv-SE" sz="1200" strike="noStrike" kern="1200" baseline="0" dirty="0">
                <a:solidFill>
                  <a:schemeClr val="tx1"/>
                </a:solidFill>
                <a:effectLst/>
                <a:latin typeface="+mn-lt"/>
                <a:ea typeface="+mn-ea"/>
                <a:cs typeface="+mn-cs"/>
              </a:rPr>
              <a:t>, men de är ganska fristående enheter och det finns inga tydliga och enkla </a:t>
            </a:r>
            <a:r>
              <a:rPr lang="sv-SE" sz="1200" strike="noStrike" kern="1200" dirty="0">
                <a:solidFill>
                  <a:schemeClr val="tx1"/>
                </a:solidFill>
                <a:effectLst/>
                <a:latin typeface="+mn-lt"/>
                <a:ea typeface="+mn-ea"/>
                <a:cs typeface="+mn-cs"/>
              </a:rPr>
              <a:t>samverkansvägar mellan dem.</a:t>
            </a:r>
            <a:r>
              <a:rPr lang="sv-SE" sz="1200" strike="noStrike" kern="1200" baseline="0" dirty="0">
                <a:solidFill>
                  <a:schemeClr val="tx1"/>
                </a:solidFill>
                <a:effectLst/>
                <a:latin typeface="+mn-lt"/>
                <a:ea typeface="+mn-ea"/>
                <a:cs typeface="+mn-cs"/>
              </a:rPr>
              <a:t> </a:t>
            </a:r>
          </a:p>
          <a:p>
            <a:endParaRPr lang="sv-SE" sz="1200" strike="noStrike" kern="1200" baseline="0" dirty="0">
              <a:solidFill>
                <a:schemeClr val="tx1"/>
              </a:solidFill>
              <a:effectLst/>
              <a:latin typeface="+mn-lt"/>
              <a:ea typeface="+mn-ea"/>
              <a:cs typeface="+mn-cs"/>
            </a:endParaRPr>
          </a:p>
          <a:p>
            <a:r>
              <a:rPr lang="sv-SE" sz="1200" strike="noStrike" kern="1200" dirty="0">
                <a:solidFill>
                  <a:schemeClr val="tx1"/>
                </a:solidFill>
                <a:effectLst/>
                <a:latin typeface="+mn-lt"/>
                <a:ea typeface="+mn-ea"/>
                <a:cs typeface="+mn-cs"/>
              </a:rPr>
              <a:t>I de vita ”bubblorna” finns exempel på utvecklingsområden. </a:t>
            </a:r>
            <a:r>
              <a:rPr lang="sv-SE" sz="1200" b="1" strike="noStrike" kern="1200" dirty="0">
                <a:solidFill>
                  <a:schemeClr val="tx1"/>
                </a:solidFill>
                <a:effectLst/>
                <a:latin typeface="+mn-lt"/>
                <a:ea typeface="+mn-ea"/>
                <a:cs typeface="+mn-cs"/>
              </a:rPr>
              <a:t>Klicka </a:t>
            </a:r>
            <a:r>
              <a:rPr lang="sv-SE" sz="1200" strike="noStrike" kern="1200" dirty="0">
                <a:solidFill>
                  <a:schemeClr val="tx1"/>
                </a:solidFill>
                <a:effectLst/>
                <a:latin typeface="+mn-lt"/>
                <a:ea typeface="+mn-ea"/>
                <a:cs typeface="+mn-cs"/>
              </a:rPr>
              <a:t>På vårdgivarwebben finns en klickbar version av målbilden, så om du klickar på en av de vita textbubblorna får du upp en ruta med lite mer beskrivande text om respektive bubbla. </a:t>
            </a:r>
          </a:p>
          <a:p>
            <a:endParaRPr lang="sv-SE" sz="1200" i="0" strike="noStrike" kern="1200" baseline="0" dirty="0">
              <a:solidFill>
                <a:schemeClr val="tx1"/>
              </a:solidFill>
              <a:effectLst/>
              <a:latin typeface="+mn-lt"/>
              <a:ea typeface="+mn-ea"/>
              <a:cs typeface="+mn-cs"/>
            </a:endParaRPr>
          </a:p>
          <a:p>
            <a:r>
              <a:rPr lang="sv-SE" sz="1200" i="0" strike="noStrike" kern="1200" baseline="0" dirty="0">
                <a:solidFill>
                  <a:schemeClr val="tx1"/>
                </a:solidFill>
                <a:effectLst/>
                <a:latin typeface="+mn-lt"/>
                <a:ea typeface="+mn-ea"/>
                <a:cs typeface="+mn-cs"/>
              </a:rPr>
              <a:t>De vita bubblorna fokuserar som sagt på utvecklingsområden i nuläget, men självklart finns det många delar som också fungerar bra. Inte minst har ju pandemin visat att vi kan lösa många skav och utmaningar</a:t>
            </a:r>
            <a:r>
              <a:rPr lang="sv-SE" sz="1200" i="1" strike="noStrike" kern="1200" baseline="0" dirty="0">
                <a:solidFill>
                  <a:schemeClr val="tx1"/>
                </a:solidFill>
                <a:effectLst/>
                <a:latin typeface="+mn-lt"/>
                <a:ea typeface="+mn-ea"/>
                <a:cs typeface="+mn-cs"/>
              </a:rPr>
              <a:t> </a:t>
            </a:r>
            <a:r>
              <a:rPr lang="sv-SE" sz="1200" i="0" strike="noStrike" kern="1200" baseline="0" dirty="0">
                <a:solidFill>
                  <a:schemeClr val="tx1"/>
                </a:solidFill>
                <a:effectLst/>
                <a:latin typeface="+mn-lt"/>
                <a:ea typeface="+mn-ea"/>
                <a:cs typeface="+mn-cs"/>
              </a:rPr>
              <a:t>när vi kraftsamlar. </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30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a:solidFill>
                  <a:schemeClr val="tx1"/>
                </a:solidFill>
                <a:latin typeface="+mn-lt"/>
                <a:ea typeface="+mn-ea"/>
                <a:cs typeface="+mn-cs"/>
              </a:rPr>
              <a:t>I mittendelen av målbilden ser vi Vägen framåt, från nuläge mot målet. </a:t>
            </a:r>
            <a:r>
              <a:rPr lang="sv-SE" sz="1200" b="1" i="0" u="none" strike="noStrike" kern="1200" baseline="0" dirty="0">
                <a:solidFill>
                  <a:schemeClr val="tx1"/>
                </a:solidFill>
                <a:latin typeface="+mn-lt"/>
                <a:ea typeface="+mn-ea"/>
                <a:cs typeface="+mn-cs"/>
              </a:rPr>
              <a:t>KLICKA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Här har metaforen ”att anlägga en trädgårdsgång” använts, för att visa på att omställningen till Nära vård kräver parallellt </a:t>
            </a:r>
            <a:r>
              <a:rPr lang="sv-SE" sz="1200" kern="1200" dirty="0">
                <a:solidFill>
                  <a:schemeClr val="tx1"/>
                </a:solidFill>
                <a:effectLst/>
                <a:latin typeface="+mn-lt"/>
                <a:ea typeface="+mn-ea"/>
                <a:cs typeface="+mn-cs"/>
              </a:rPr>
              <a:t>arbete på flera nivåer. Dels gemensamt mellan huvudmännen, men också internt hos respektive huvudman och verksamhet. </a:t>
            </a:r>
          </a:p>
          <a:p>
            <a:endParaRPr lang="sv-SE" sz="1200" b="0" i="0" u="none" strike="noStrike" kern="1200" baseline="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Vi behöver ha en </a:t>
            </a:r>
            <a:r>
              <a:rPr lang="sv-SE" sz="1200" b="1" i="0" u="none" strike="noStrike" kern="1200" baseline="0" dirty="0">
                <a:solidFill>
                  <a:schemeClr val="tx1"/>
                </a:solidFill>
                <a:effectLst/>
                <a:latin typeface="+mn-lt"/>
                <a:ea typeface="+mn-ea"/>
                <a:cs typeface="+mn-cs"/>
              </a:rPr>
              <a:t>strategi</a:t>
            </a:r>
            <a:r>
              <a:rPr lang="sv-SE" sz="1200" b="0" i="0" u="none" strike="noStrike" kern="1200" baseline="0" dirty="0">
                <a:solidFill>
                  <a:schemeClr val="tx1"/>
                </a:solidFill>
                <a:effectLst/>
                <a:latin typeface="+mn-lt"/>
                <a:ea typeface="+mn-ea"/>
                <a:cs typeface="+mn-cs"/>
              </a:rPr>
              <a:t> – visa på riktningen och ta bort hinder för att få rörelse åt rätt håll.</a:t>
            </a:r>
          </a:p>
          <a:p>
            <a:r>
              <a:rPr lang="sv-SE" sz="1200" b="0" i="0" u="none" strike="noStrike" kern="1200" baseline="0" dirty="0">
                <a:solidFill>
                  <a:schemeClr val="tx1"/>
                </a:solidFill>
                <a:effectLst/>
                <a:latin typeface="+mn-lt"/>
                <a:ea typeface="+mn-ea"/>
                <a:cs typeface="+mn-cs"/>
              </a:rPr>
              <a:t>På taktisk nivå krävs det </a:t>
            </a:r>
            <a:r>
              <a:rPr lang="sv-SE" sz="1200" b="1" i="0" u="none" strike="noStrike" kern="1200" baseline="0" dirty="0">
                <a:solidFill>
                  <a:schemeClr val="tx1"/>
                </a:solidFill>
                <a:effectLst/>
                <a:latin typeface="+mn-lt"/>
                <a:ea typeface="+mn-ea"/>
                <a:cs typeface="+mn-cs"/>
              </a:rPr>
              <a:t>planering</a:t>
            </a:r>
            <a:r>
              <a:rPr lang="sv-SE" sz="1200" b="0" i="0" u="none" strike="noStrike" kern="1200" baseline="0" dirty="0">
                <a:solidFill>
                  <a:schemeClr val="tx1"/>
                </a:solidFill>
                <a:effectLst/>
                <a:latin typeface="+mn-lt"/>
                <a:ea typeface="+mn-ea"/>
                <a:cs typeface="+mn-cs"/>
              </a:rPr>
              <a:t>, skapa förutsättningar </a:t>
            </a:r>
          </a:p>
          <a:p>
            <a:r>
              <a:rPr lang="sv-SE" sz="1200" b="0" i="0" u="none" strike="noStrike" kern="1200" baseline="0" dirty="0">
                <a:solidFill>
                  <a:schemeClr val="tx1"/>
                </a:solidFill>
                <a:effectLst/>
                <a:latin typeface="+mn-lt"/>
                <a:ea typeface="+mn-ea"/>
                <a:cs typeface="+mn-cs"/>
              </a:rPr>
              <a:t>Sen självklart krävs också själva </a:t>
            </a:r>
            <a:r>
              <a:rPr lang="sv-SE" sz="1200" b="1" i="0" u="none" strike="noStrike" kern="1200" baseline="0" dirty="0">
                <a:solidFill>
                  <a:schemeClr val="tx1"/>
                </a:solidFill>
                <a:effectLst/>
                <a:latin typeface="+mn-lt"/>
                <a:ea typeface="+mn-ea"/>
                <a:cs typeface="+mn-cs"/>
              </a:rPr>
              <a:t>genomförandet</a:t>
            </a:r>
            <a:r>
              <a:rPr lang="sv-SE" sz="1200" b="0" i="0" u="none" strike="noStrike" kern="1200" baseline="0" dirty="0">
                <a:solidFill>
                  <a:schemeClr val="tx1"/>
                </a:solidFill>
                <a:effectLst/>
                <a:latin typeface="+mn-lt"/>
                <a:ea typeface="+mn-ea"/>
                <a:cs typeface="+mn-cs"/>
              </a:rPr>
              <a:t>, som visualiseras genom plattsättning. Rent bildligt kan man tänka att en platta är en aktivitet eller projekt, och att alla plattor tillsammans bildar en helhet.  </a:t>
            </a:r>
          </a:p>
          <a:p>
            <a:endParaRPr lang="sv-SE"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Självklart börjar vi inte på noll i den här omställningen. Det finns flera exempel på plattor som är på gång eller redan är lagda.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effectLst/>
                <a:latin typeface="+mn-lt"/>
                <a:ea typeface="+mn-ea"/>
                <a:cs typeface="+mn-cs"/>
              </a:rPr>
              <a:t>Klicka </a:t>
            </a:r>
            <a:r>
              <a:rPr lang="sv-SE" sz="1200" b="0" i="0" u="none" strike="noStrike" kern="1200" baseline="0" dirty="0">
                <a:solidFill>
                  <a:schemeClr val="tx1"/>
                </a:solidFill>
                <a:effectLst/>
                <a:latin typeface="+mn-lt"/>
                <a:ea typeface="+mn-ea"/>
                <a:cs typeface="+mn-cs"/>
              </a:rPr>
              <a:t>På Vårdgivarwebben finns en sida med exempel, dels gemensamma mellan huvudmännen, och också Region- och kommunspecifika. Sidan fylls på med fler exempel allt eftersom. </a:t>
            </a:r>
          </a:p>
          <a:p>
            <a:endParaRPr lang="sv-SE" sz="12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44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Sista delen, själva målet Nära vård 2030</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2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Nu står Östgöten i centrum och får personcentrerad, samordnad vård, till skillnad mot nuläget där de stod lite utanför systemet.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gröna vägarna går från, och till, östgöten</a:t>
            </a:r>
            <a:r>
              <a:rPr lang="sv-SE" baseline="0" dirty="0"/>
              <a:t> mellan olika verksamheter, </a:t>
            </a:r>
            <a:r>
              <a:rPr lang="sv-SE" b="0" i="0" baseline="0" dirty="0"/>
              <a:t>och också vägar till digital vård och hälsofrämjande vård</a:t>
            </a:r>
            <a:endParaRPr lang="sv-SE"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Några vägar slutar i en rund punkt, som symbol för att vi idag inte vet exakt hur det kommer se ut 2030.</a:t>
            </a:r>
            <a:r>
              <a:rPr lang="sv-SE" baseline="0" dirty="0"/>
              <a:t> Det kanske finns helt nya nära vård-verksamheter då?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a:t>
            </a:r>
            <a:r>
              <a:rPr lang="sv-SE" sz="1200" kern="1200" dirty="0">
                <a:solidFill>
                  <a:schemeClr val="tx1"/>
                </a:solidFill>
                <a:effectLst/>
                <a:latin typeface="+mn-lt"/>
                <a:ea typeface="+mn-ea"/>
                <a:cs typeface="+mn-cs"/>
              </a:rPr>
              <a:t>et finns tydliga samverkansstigar mellan verksamheterna</a:t>
            </a:r>
            <a:r>
              <a:rPr lang="sv-SE" sz="1200" kern="1200" baseline="0" dirty="0">
                <a:solidFill>
                  <a:schemeClr val="tx1"/>
                </a:solidFill>
                <a:effectLst/>
                <a:latin typeface="+mn-lt"/>
                <a:ea typeface="+mn-ea"/>
                <a:cs typeface="+mn-cs"/>
              </a:rPr>
              <a:t> - de vita tunnare linjerna som också ramar in systemet. De har blå öppningar här och där, där man kan tänka sig att systemet kan byggas ut eller kopplas ihop med andra aktörer, tex arbetsförmedlingen eller Försäkringskassan, som ju ofta är involverade i livet för de östgötar vi möter i vårt system. Eller varför inte civilsamhället, föreningar till exempel?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Även här har vi vita bubblor med</a:t>
            </a:r>
            <a:r>
              <a:rPr lang="sv-SE" sz="1200" kern="1200" baseline="0" dirty="0">
                <a:solidFill>
                  <a:schemeClr val="tx1"/>
                </a:solidFill>
                <a:effectLst/>
                <a:latin typeface="+mn-lt"/>
                <a:ea typeface="+mn-ea"/>
                <a:cs typeface="+mn-cs"/>
              </a:rPr>
              <a:t> ett antal </a:t>
            </a:r>
            <a:r>
              <a:rPr lang="sv-SE" sz="1200" kern="1200" dirty="0">
                <a:solidFill>
                  <a:schemeClr val="tx1"/>
                </a:solidFill>
                <a:effectLst/>
                <a:latin typeface="+mn-lt"/>
                <a:ea typeface="+mn-ea"/>
                <a:cs typeface="+mn-cs"/>
              </a:rPr>
              <a:t>fokusområden.</a:t>
            </a:r>
            <a:r>
              <a:rPr lang="sv-SE"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effectLst/>
                <a:latin typeface="+mn-lt"/>
                <a:ea typeface="+mn-ea"/>
                <a:cs typeface="+mn-cs"/>
              </a:rPr>
              <a:t>Precis som i de andra delarna kan du via målbilden på Vårdgivarwebben klicka på de rutorna för att få mer info.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37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Den visuella målbilden är som sagt antagen som kommunikationsverktyg. I SVO och </a:t>
            </a:r>
            <a:r>
              <a:rPr lang="sv-SE" dirty="0" err="1"/>
              <a:t>LGVOs</a:t>
            </a:r>
            <a:r>
              <a:rPr lang="sv-SE" dirty="0"/>
              <a:t> arbetsplaner finns också en målformulering i text, som vi ser här till vänster på bilden. </a:t>
            </a:r>
          </a:p>
          <a:p>
            <a:pPr marL="0" lvl="0" indent="0" algn="l" rtl="0">
              <a:lnSpc>
                <a:spcPct val="100000"/>
              </a:lnSpc>
              <a:spcBef>
                <a:spcPts val="0"/>
              </a:spcBef>
              <a:spcAft>
                <a:spcPts val="0"/>
              </a:spcAft>
              <a:buSzPts val="1400"/>
              <a:buNone/>
            </a:pPr>
            <a:endParaRPr lang="sv-SE"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sv-SE" dirty="0"/>
              <a:t>Den här </a:t>
            </a:r>
            <a:r>
              <a:rPr lang="sv-SE" dirty="0" err="1"/>
              <a:t>pp:n</a:t>
            </a:r>
            <a:r>
              <a:rPr lang="sv-SE" dirty="0"/>
              <a:t> är skapad i juni 2022, och just nu pågår en förankringsprocess i respektive huvudmans fullmäktigeförsamling, dvs i alla 13 kommuner och Regionen, med förslag till beslut om att ställa sig bakom den här målbilden. </a:t>
            </a:r>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r>
              <a:rPr lang="sv-SE" dirty="0"/>
              <a:t>Den harmonierar ju väldigt väl med den nationella målbilden för Nära vård, och den visuella målbilden kompletterar den. Tillsammans pekar de ut en tydlig riktning om vad vi tar sikte på för Östergötlands Nära vård-arbete. </a:t>
            </a:r>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r>
              <a:rPr lang="sv-SE" dirty="0"/>
              <a:t>Hur vi göra ska för att uppnå målet kräver som sagt arbete på flera olika nivåer, där alla behöver bidra. Därför avslutas den här introduktionen till Nära vård i Östergötland med just den reflektionsfrågan </a:t>
            </a:r>
            <a:r>
              <a:rPr lang="sv-SE" b="1" dirty="0"/>
              <a:t>byt till nästa bild</a:t>
            </a:r>
            <a:endParaRPr lang="sv-SE" dirty="0"/>
          </a:p>
          <a:p>
            <a:pPr marL="0" lvl="0" indent="0" algn="l" rtl="0">
              <a:lnSpc>
                <a:spcPct val="100000"/>
              </a:lnSpc>
              <a:spcBef>
                <a:spcPts val="0"/>
              </a:spcBef>
              <a:spcAft>
                <a:spcPts val="0"/>
              </a:spcAft>
              <a:buSzPts val="1400"/>
              <a:buNone/>
            </a:pPr>
            <a:endParaRPr lang="sv-SE" dirty="0"/>
          </a:p>
        </p:txBody>
      </p:sp>
      <p:sp>
        <p:nvSpPr>
          <p:cNvPr id="578" name="Google Shape;57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sv-SE"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8727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Varför ska vi ställa om till Nära vård?</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Så här beskriver SKR varför vi måste göra det här.</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Färre ska försörja fler och det leder bland annat till att vi i arbetsför ålder får allt svårare att räcka till.</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Inom en 10-årsperiod ökar 80+ med nästan 50% samtidigt som arbetsför ålder ökar med 4%, någonting vi märker av redan idag.</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Dessutom ser vi att allt fler personer i behov av samhällets stöd eftersom bättre sjukvård gör att vi lever med mer sjukdom och ohälsa vilket bland annat leder till ökade kostnader och minskade resurser, personella och ekonomiska.</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Jag och säkert även du vill ha möjligheten att välja digitala tjänster och det är också en del av den här omställningen. </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r>
              <a:rPr lang="sv-SE" sz="1700" dirty="0">
                <a:latin typeface="Times New Roman" panose="02020603050405020304" pitchFamily="18" charset="0"/>
                <a:ea typeface="Times New Roman" panose="02020603050405020304" pitchFamily="18" charset="0"/>
                <a:cs typeface="Times New Roman" panose="02020603050405020304" pitchFamily="18" charset="0"/>
              </a:rPr>
              <a:t>Jämlik hälsa innebär bland annat att ge alla samma förutsättningar, vi måste </a:t>
            </a:r>
            <a:r>
              <a:rPr lang="sv-SE" sz="1700" dirty="0" err="1">
                <a:latin typeface="Times New Roman" panose="02020603050405020304" pitchFamily="18" charset="0"/>
                <a:ea typeface="Times New Roman" panose="02020603050405020304" pitchFamily="18" charset="0"/>
                <a:cs typeface="Times New Roman" panose="02020603050405020304" pitchFamily="18" charset="0"/>
              </a:rPr>
              <a:t>t.ex</a:t>
            </a:r>
            <a:r>
              <a:rPr lang="sv-SE" sz="1700" dirty="0">
                <a:latin typeface="Times New Roman" panose="02020603050405020304" pitchFamily="18" charset="0"/>
                <a:ea typeface="Times New Roman" panose="02020603050405020304" pitchFamily="18" charset="0"/>
                <a:cs typeface="Times New Roman" panose="02020603050405020304" pitchFamily="18" charset="0"/>
              </a:rPr>
              <a:t> arbeta för att barnet till den ensamstående mamman som bor i ett utsatt område får bra förutsättningar till ett hälsosamt liv.</a:t>
            </a: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a:p>
            <a:pPr defTabSz="1327516">
              <a:lnSpc>
                <a:spcPts val="1742"/>
              </a:lnSpc>
              <a:spcAft>
                <a:spcPts val="1452"/>
              </a:spcAft>
              <a:defRPr/>
            </a:pPr>
            <a:endParaRPr lang="sv-SE" sz="17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1327516"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516" rtl="0" eaLnBrk="1" fontAlgn="auto" latinLnBrk="0" hangingPunct="1">
                <a:lnSpc>
                  <a:spcPct val="100000"/>
                </a:lnSpc>
                <a:spcBef>
                  <a:spcPts val="0"/>
                </a:spcBef>
                <a:spcAft>
                  <a:spcPts val="0"/>
                </a:spcAft>
                <a:buClrTx/>
                <a:buSzTx/>
                <a:buFontTx/>
                <a:buNone/>
                <a:tabLst/>
                <a:defRPr/>
              </a:pPr>
              <a:t>2</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08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kan du och din roll eller verksamhet bidra till omställningen till Nära vård?</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104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Kontaktuppgifter till Maria Malmberg och Åsa Carlsson, Utvecklingsledare LGVO Nära vård</a:t>
            </a:r>
          </a:p>
        </p:txBody>
      </p:sp>
      <p:sp>
        <p:nvSpPr>
          <p:cNvPr id="4" name="Platshållare för bildnummer 3"/>
          <p:cNvSpPr>
            <a:spLocks noGrp="1"/>
          </p:cNvSpPr>
          <p:nvPr>
            <p:ph type="sldNum" sz="quarter" idx="5"/>
          </p:nvPr>
        </p:nvSpPr>
        <p:spPr/>
        <p:txBody>
          <a:bodyPr/>
          <a:lstStyle/>
          <a:p>
            <a:fld id="{20F40B52-9C09-46E0-83AF-83FD153CD8B1}" type="slidenum">
              <a:rPr lang="sv-SE" smtClean="0"/>
              <a:t>21</a:t>
            </a:fld>
            <a:endParaRPr lang="sv-SE"/>
          </a:p>
        </p:txBody>
      </p:sp>
    </p:spTree>
    <p:extLst>
      <p:ext uri="{BB962C8B-B14F-4D97-AF65-F5344CB8AC3E}">
        <p14:creationId xmlns:p14="http://schemas.microsoft.com/office/powerpoint/2010/main" val="245687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måste göra en förändring för att möta upp dessa utmaningar och därför har riksdagen tagit ut en riktning, arbetat fram en målbild, för att tydliggöra vart vi ska.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Primärvården ska vara navet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Vården ska vara god nära samordnad och stärka hälsan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Patienten ska vara delaktig för effektivare användning av resurserna.</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7CD1F8-D0DA-49B4-8ADD-C6789CD6E024}" type="slidenum">
              <a:rPr kumimoji="0" lang="sv-SE"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39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defTabSz="1327516">
              <a:buFontTx/>
              <a:buNone/>
              <a:defRPr/>
            </a:pPr>
            <a:r>
              <a:rPr lang="sv-SE" dirty="0"/>
              <a:t>Här visar SKR på fyra fokusförflyttningar som framgångsfaktorer för att nå målet.</a:t>
            </a:r>
          </a:p>
          <a:p>
            <a:pPr marL="0" indent="0" defTabSz="1327516">
              <a:buFontTx/>
              <a:buNone/>
              <a:defRPr/>
            </a:pPr>
            <a:endParaRPr lang="sv-SE" dirty="0"/>
          </a:p>
          <a:p>
            <a:pPr marL="0" indent="0" defTabSz="1327516">
              <a:buFontTx/>
              <a:buNone/>
              <a:defRPr/>
            </a:pPr>
            <a:r>
              <a:rPr lang="sv-SE" dirty="0"/>
              <a:t>Vi ska gå från fokus på organisation tillfokus på person och relation och gå från isolerade vård och omsorgsinsatser till samordning från personens fokus.</a:t>
            </a:r>
          </a:p>
          <a:p>
            <a:pPr marL="0" indent="0" defTabSz="1327516">
              <a:buFontTx/>
              <a:buNone/>
              <a:defRPr/>
            </a:pPr>
            <a:endParaRPr lang="sv-SE" dirty="0"/>
          </a:p>
          <a:p>
            <a:pPr marL="0" indent="0" defTabSz="1327516">
              <a:buFontTx/>
              <a:buNone/>
              <a:defRPr/>
            </a:pPr>
            <a:r>
              <a:rPr lang="sv-SE" dirty="0"/>
              <a:t>Man brukar prata om ett skifte från en produktionslogik till en tjänstelogik. Idag arbetar många tjänsteverksamheter i samhället utifrån den tjänst de själva producerar och ser inte till vad alla tjänsterna ger individen som helhet. T.ex. är jag säker på att Försäkringskassan gör det de ska och följer upp sin verksamhet och vårdcentralen gör detsamma på sitt håll. Men vem ser till tjänsten som helhet, det individen får ut av den? Man vet att om olika tjänster samordnas så ökar kvaliteten, man sparar mycket resurser och dessutom skapar man en bättre arbetsmiljö för de som arbetar i de olika stuprören. Det finns alltså mycket att vinna på dessa fokusförflyttningar.</a:t>
            </a:r>
          </a:p>
          <a:p>
            <a:pPr marL="0" indent="0" defTabSz="1327516">
              <a:buFontTx/>
              <a:buNone/>
              <a:defRPr/>
            </a:pPr>
            <a:endParaRPr lang="sv-SE" dirty="0"/>
          </a:p>
          <a:p>
            <a:pPr marL="0" indent="0" defTabSz="1327516">
              <a:buFontTx/>
              <a:buNone/>
              <a:defRPr/>
            </a:pPr>
            <a:r>
              <a:rPr lang="sv-SE" dirty="0"/>
              <a:t>Vi ska gå från att vara reaktiva och arbeta när ett problem har uppstått till att arbeta förebyggande, stötta den friska människan till hälsa och välbefinnande.</a:t>
            </a:r>
          </a:p>
          <a:p>
            <a:pPr marL="0" indent="0" defTabSz="1327516">
              <a:buFontTx/>
              <a:buNone/>
              <a:defRPr/>
            </a:pPr>
            <a:endParaRPr lang="sv-SE" dirty="0"/>
          </a:p>
          <a:p>
            <a:pPr marL="0" indent="0" defTabSz="1327516">
              <a:buFontTx/>
              <a:buNone/>
              <a:defRPr/>
            </a:pPr>
            <a:r>
              <a:rPr lang="sv-SE" dirty="0"/>
              <a:t>Vi ska gå från invånare och patienter som passiva mottagare till aktiva medskapare. T.ex. har SKR forskning som visar att hela 95% av patienterna vill göra mer själva än vad vårdsystemet möjliggör. Kanske kan vi snegla på banken som ett gott exempel. De har skapat ett system som gör att man väljer en väg som kräver mindre resurser samtidigt som det har gett en upplevd ökad kvalitet och större nöjdhet. </a:t>
            </a:r>
          </a:p>
          <a:p>
            <a:pPr marL="0" indent="0" defTabSz="1327516">
              <a:buFontTx/>
              <a:buNone/>
              <a:defRPr/>
            </a:pPr>
            <a:endParaRPr lang="sv-SE" dirty="0"/>
          </a:p>
        </p:txBody>
      </p:sp>
      <p:sp>
        <p:nvSpPr>
          <p:cNvPr id="4" name="Platshållare för bildnummer 3"/>
          <p:cNvSpPr>
            <a:spLocks noGrp="1"/>
          </p:cNvSpPr>
          <p:nvPr>
            <p:ph type="sldNum" sz="quarter" idx="5"/>
          </p:nvPr>
        </p:nvSpPr>
        <p:spPr/>
        <p:txBody>
          <a:bodyPr/>
          <a:lstStyle/>
          <a:p>
            <a:pPr marL="0" marR="0" lvl="0" indent="0" algn="r" defTabSz="1327516" rtl="0" eaLnBrk="1" fontAlgn="auto" latinLnBrk="0" hangingPunct="1">
              <a:lnSpc>
                <a:spcPct val="100000"/>
              </a:lnSpc>
              <a:spcBef>
                <a:spcPts val="0"/>
              </a:spcBef>
              <a:spcAft>
                <a:spcPts val="0"/>
              </a:spcAft>
              <a:buClrTx/>
              <a:buSzTx/>
              <a:buFontTx/>
              <a:buNone/>
              <a:tabLst/>
              <a:defRPr/>
            </a:pPr>
            <a:fld id="{E41CC0A0-101B-415F-89A6-F115079041E4}"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516" rtl="0" eaLnBrk="1" fontAlgn="auto" latinLnBrk="0" hangingPunct="1">
                <a:lnSpc>
                  <a:spcPct val="100000"/>
                </a:lnSpc>
                <a:spcBef>
                  <a:spcPts val="0"/>
                </a:spcBef>
                <a:spcAft>
                  <a:spcPts val="0"/>
                </a:spcAft>
                <a:buClrTx/>
                <a:buSzTx/>
                <a:buFontTx/>
                <a:buNone/>
                <a:tabLst/>
                <a:defRPr/>
              </a:pPr>
              <a:t>4</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5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SKRs visualisering vad Nära vård är.</a:t>
            </a:r>
          </a:p>
          <a:p>
            <a:endParaRPr lang="sv-SE" dirty="0"/>
          </a:p>
          <a:p>
            <a:r>
              <a:rPr lang="sv-SE" dirty="0"/>
              <a:t>Här ser vi kommunal och regiondriven primärvård som navet men som samverkar med bland annat sjukhusvård, myndigheter och civilsamhället. </a:t>
            </a:r>
          </a:p>
          <a:p>
            <a:endParaRPr lang="sv-SE" dirty="0"/>
          </a:p>
          <a:p>
            <a:r>
              <a:rPr lang="sv-SE" dirty="0"/>
              <a:t>Det rosa mellanrummet i bilden beskriver den Nära vården som en form av samverkanssystem som bildar ett kitt mellan olika verksamheter. </a:t>
            </a:r>
          </a:p>
          <a:p>
            <a:r>
              <a:rPr lang="sv-SE" dirty="0"/>
              <a:t> </a:t>
            </a:r>
          </a:p>
          <a:p>
            <a:r>
              <a:rPr lang="sv-SE" dirty="0"/>
              <a:t>En viktig drivkraft när vi utvecklar nära vård är att fördjupa kunskapen om helheten och om vilka värden som skapas.  Man brukar prata om ett skifte från en produktionslogik till en tjänstelogik, där vi fokuserar på det värde patienten får ut av tjänsten som helhet.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1327516" rtl="0" eaLnBrk="1" fontAlgn="auto" latinLnBrk="0" hangingPunct="1">
              <a:lnSpc>
                <a:spcPct val="100000"/>
              </a:lnSpc>
              <a:spcBef>
                <a:spcPts val="0"/>
              </a:spcBef>
              <a:spcAft>
                <a:spcPts val="0"/>
              </a:spcAft>
              <a:buClrTx/>
              <a:buSzTx/>
              <a:buFontTx/>
              <a:buNone/>
              <a:tabLst/>
              <a:defRPr/>
            </a:pPr>
            <a:fld id="{A8FEEE50-C068-4CFE-88D2-7E8E5C4564BC}" type="slidenum">
              <a:rPr kumimoji="0" lang="sv-SE"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516" rtl="0" eaLnBrk="1" fontAlgn="auto" latinLnBrk="0" hangingPunct="1">
                <a:lnSpc>
                  <a:spcPct val="100000"/>
                </a:lnSpc>
                <a:spcBef>
                  <a:spcPts val="0"/>
                </a:spcBef>
                <a:spcAft>
                  <a:spcPts val="0"/>
                </a:spcAft>
                <a:buClrTx/>
                <a:buSzTx/>
                <a:buFontTx/>
                <a:buNone/>
                <a:tabLst/>
                <a:defRPr/>
              </a:pPr>
              <a:t>5</a:t>
            </a:fld>
            <a:endParaRPr kumimoji="0" lang="sv-SE"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54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1327516">
              <a:defRPr/>
            </a:pPr>
            <a:r>
              <a:rPr lang="sv-SE" b="0" i="0" baseline="0" dirty="0"/>
              <a:t>Man kan säga att Nära vård innebär en förflyttning i två perspektiv. </a:t>
            </a:r>
          </a:p>
          <a:p>
            <a:pPr defTabSz="1327516">
              <a:defRPr/>
            </a:pPr>
            <a:endParaRPr lang="sv-SE" b="0" i="0" baseline="0" dirty="0"/>
          </a:p>
          <a:p>
            <a:pPr defTabSz="1327516">
              <a:defRPr/>
            </a:pPr>
            <a:r>
              <a:rPr lang="sv-SE" b="0" i="0" baseline="0" dirty="0"/>
              <a:t>Den ena förflyttningen ska ske inom vården </a:t>
            </a:r>
          </a:p>
          <a:p>
            <a:pPr defTabSz="1327516">
              <a:defRPr/>
            </a:pPr>
            <a:r>
              <a:rPr lang="sv-SE" b="0" i="0" baseline="0" dirty="0"/>
              <a:t>och där räknas hälso- sjukvård in liksom vård och omsorg, LSS och såklart inte minst IFO.</a:t>
            </a:r>
          </a:p>
          <a:p>
            <a:pPr defTabSz="1327516">
              <a:defRPr/>
            </a:pPr>
            <a:endParaRPr lang="sv-SE" i="0" baseline="0" dirty="0"/>
          </a:p>
          <a:p>
            <a:pPr defTabSz="1327516">
              <a:defRPr/>
            </a:pPr>
            <a:r>
              <a:rPr lang="sv-SE" i="0" baseline="0" dirty="0"/>
              <a:t>Här pratar vi bland annat om förflyttningen från sjukhus till primärvård. Att primärvården ska vara navet. Och i primärvården räknas all första linjens vård in, vårdcentraler, mottagningar och all kommunal vård. Kommunerna bedriver ju enbart första linjens vård. </a:t>
            </a:r>
          </a:p>
          <a:p>
            <a:pPr defTabSz="1327516">
              <a:defRPr/>
            </a:pPr>
            <a:endParaRPr lang="sv-SE" i="0" baseline="0" dirty="0"/>
          </a:p>
          <a:p>
            <a:pPr defTabSz="1327516">
              <a:defRPr/>
            </a:pPr>
            <a:r>
              <a:rPr lang="sv-SE" b="0" i="0" baseline="0" dirty="0"/>
              <a:t>Den andra förflyttningen behöver ske inom andra delar i samhället. Mycket av det proaktiva arbetet ska göras här. Arbete för slutförd grundskola, minskad ensamhet och sådant som man vet bidrar till att minska vårdbehovet.</a:t>
            </a:r>
          </a:p>
          <a:p>
            <a:pPr defTabSz="1327516">
              <a:defRPr/>
            </a:pPr>
            <a:r>
              <a:rPr lang="sv-SE" b="0" i="0" baseline="0" dirty="0"/>
              <a:t>I rutan finns några exempel på viktiga aktörer. </a:t>
            </a:r>
          </a:p>
          <a:p>
            <a:pPr defTabSz="1327516">
              <a:defRPr/>
            </a:pPr>
            <a:endParaRPr lang="sv-SE" b="0" i="0" baseline="0" dirty="0"/>
          </a:p>
          <a:p>
            <a:r>
              <a:rPr lang="sv-SE" strike="noStrike" dirty="0"/>
              <a:t>Sen,</a:t>
            </a:r>
            <a:r>
              <a:rPr lang="sv-SE" strike="noStrike" baseline="0" dirty="0"/>
              <a:t> oavsett vad man jobbar med och vart man befinner sig i samhället, så måste </a:t>
            </a:r>
            <a:r>
              <a:rPr lang="sv-SE" strike="noStrike" dirty="0"/>
              <a:t>personcentrering och samskapande ligga som en grund för allt arbete. Vi måste se till tjänsten som helhet. </a:t>
            </a:r>
          </a:p>
          <a:p>
            <a:endParaRPr lang="sv-SE" strike="noStrike" dirty="0"/>
          </a:p>
        </p:txBody>
      </p:sp>
      <p:sp>
        <p:nvSpPr>
          <p:cNvPr id="4" name="Platshållare för bildnummer 3"/>
          <p:cNvSpPr>
            <a:spLocks noGrp="1"/>
          </p:cNvSpPr>
          <p:nvPr>
            <p:ph type="sldNum" sz="quarter" idx="10"/>
          </p:nvPr>
        </p:nvSpPr>
        <p:spPr/>
        <p:txBody>
          <a:bodyPr/>
          <a:lstStyle/>
          <a:p>
            <a:pPr marL="0" marR="0" lvl="0" indent="0" algn="r" defTabSz="1327516" rtl="0" eaLnBrk="1" fontAlgn="auto" latinLnBrk="0" hangingPunct="1">
              <a:lnSpc>
                <a:spcPct val="100000"/>
              </a:lnSpc>
              <a:spcBef>
                <a:spcPts val="0"/>
              </a:spcBef>
              <a:spcAft>
                <a:spcPts val="0"/>
              </a:spcAft>
              <a:buClrTx/>
              <a:buSzTx/>
              <a:buFontTx/>
              <a:buNone/>
              <a:tabLst/>
              <a:defRPr/>
            </a:pPr>
            <a:fld id="{A52785A9-C015-48A0-9DB0-C585A7EB4F2E}"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327516"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10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följer bilder med information om Nära vård i Östergötland.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B65CA-E398-454D-B915-3D89A86CA23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7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Samverkan mellan kommun och region är en viktig nyckel för att lyckas med omställningen till Nära vård, och Östergötland har en stark samverkansstruktur. </a:t>
            </a:r>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r>
              <a:rPr lang="sv-SE" dirty="0"/>
              <a:t>På skärmen ses en översikt över länets samråd inom olika områden, både på politisk och tjänstepersonsnivå. </a:t>
            </a:r>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r>
              <a:rPr lang="sv-SE" dirty="0"/>
              <a:t>När det gäller just Nära vård vill vi på politisk nivå särskilt lyfta fram (</a:t>
            </a:r>
            <a:r>
              <a:rPr lang="sv-SE" b="1" dirty="0"/>
              <a:t>klicka) </a:t>
            </a:r>
            <a:r>
              <a:rPr lang="sv-SE" dirty="0"/>
              <a:t>Samråd vård och omsorg, som ofta förkortas SVO, och på tjänstepersonsnivå ledningsgruppen för vård och omsorg, LGVO. Här tas stort ansvar för det länsgemensamma Nära vård-arbetet. </a:t>
            </a:r>
            <a:endParaRPr dirty="0"/>
          </a:p>
        </p:txBody>
      </p:sp>
      <p:sp>
        <p:nvSpPr>
          <p:cNvPr id="471" name="Google Shape;4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dirty="0"/>
              <a:t>Samverkan mellan kommun och region är en viktig nyckel för att lyckas med omställningen till Nära vård, och Östergötland har en stark samverkansstruktur. </a:t>
            </a:r>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r>
              <a:rPr lang="sv-SE" dirty="0"/>
              <a:t>På skärmen ses en översikt över länets samråd inom olika områden, både på politisk och tjänstepersonsnivå. </a:t>
            </a:r>
          </a:p>
          <a:p>
            <a:pPr marL="0" lvl="0" indent="0" algn="l" rtl="0">
              <a:lnSpc>
                <a:spcPct val="100000"/>
              </a:lnSpc>
              <a:spcBef>
                <a:spcPts val="0"/>
              </a:spcBef>
              <a:spcAft>
                <a:spcPts val="0"/>
              </a:spcAft>
              <a:buSzPts val="1400"/>
              <a:buNone/>
            </a:pPr>
            <a:endParaRPr lang="sv-SE" dirty="0"/>
          </a:p>
          <a:p>
            <a:pPr marL="0" lvl="0" indent="0" algn="l" rtl="0">
              <a:lnSpc>
                <a:spcPct val="100000"/>
              </a:lnSpc>
              <a:spcBef>
                <a:spcPts val="0"/>
              </a:spcBef>
              <a:spcAft>
                <a:spcPts val="0"/>
              </a:spcAft>
              <a:buSzPts val="1400"/>
              <a:buNone/>
            </a:pPr>
            <a:r>
              <a:rPr lang="sv-SE" dirty="0"/>
              <a:t>När det gäller just Nära vård vill vi på politisk nivå särskilt lyfta fram (</a:t>
            </a:r>
            <a:r>
              <a:rPr lang="sv-SE" b="1" dirty="0"/>
              <a:t>klicka) </a:t>
            </a:r>
            <a:r>
              <a:rPr lang="sv-SE" dirty="0"/>
              <a:t>Samråd vård och omsorg, som ofta förkortas SVO, och på tjänstepersonsnivå ledningsgruppen för vård och omsorg, LGVO. Här tas stort ansvar för det länsgemensamma Nära vård-arbetet. </a:t>
            </a:r>
            <a:endParaRPr dirty="0"/>
          </a:p>
        </p:txBody>
      </p:sp>
      <p:sp>
        <p:nvSpPr>
          <p:cNvPr id="471" name="Google Shape;4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10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11" Type="http://schemas.openxmlformats.org/officeDocument/2006/relationships/image" Target="../media/image23.jp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5.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bg>
      <p:bgPr>
        <a:solidFill>
          <a:schemeClr val="accent6"/>
        </a:solidFill>
        <a:effectLst/>
      </p:bgPr>
    </p:bg>
    <p:spTree>
      <p:nvGrpSpPr>
        <p:cNvPr id="1" name=""/>
        <p:cNvGrpSpPr/>
        <p:nvPr/>
      </p:nvGrpSpPr>
      <p:grpSpPr>
        <a:xfrm>
          <a:off x="0" y="0"/>
          <a:ext cx="0" cy="0"/>
          <a:chOff x="0" y="0"/>
          <a:chExt cx="0" cy="0"/>
        </a:xfrm>
      </p:grpSpPr>
      <p:cxnSp>
        <p:nvCxnSpPr>
          <p:cNvPr id="27" name="Rak 26">
            <a:extLst>
              <a:ext uri="{FF2B5EF4-FFF2-40B4-BE49-F238E27FC236}">
                <a16:creationId xmlns:a16="http://schemas.microsoft.com/office/drawing/2014/main" id="{22857F45-1EDA-7A42-8090-C6E325BD42A2}"/>
              </a:ext>
            </a:extLst>
          </p:cNvPr>
          <p:cNvCxnSpPr>
            <a:cxnSpLocks/>
          </p:cNvCxnSpPr>
          <p:nvPr userDrawn="1"/>
        </p:nvCxnSpPr>
        <p:spPr>
          <a:xfrm>
            <a:off x="1631950" y="4385387"/>
            <a:ext cx="72723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ubrik 1">
            <a:extLst>
              <a:ext uri="{FF2B5EF4-FFF2-40B4-BE49-F238E27FC236}">
                <a16:creationId xmlns:a16="http://schemas.microsoft.com/office/drawing/2014/main" id="{CF974F80-B8F8-7D4A-B970-67735C407B70}"/>
              </a:ext>
            </a:extLst>
          </p:cNvPr>
          <p:cNvSpPr txBox="1">
            <a:spLocks/>
          </p:cNvSpPr>
          <p:nvPr userDrawn="1"/>
        </p:nvSpPr>
        <p:spPr>
          <a:xfrm>
            <a:off x="1524000" y="2453953"/>
            <a:ext cx="7501812" cy="177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8000" dirty="0">
                <a:solidFill>
                  <a:schemeClr val="bg1"/>
                </a:solidFill>
              </a:rPr>
              <a:t>NÄRA VÅRD</a:t>
            </a:r>
            <a:br>
              <a:rPr lang="sv-SE" sz="4800" dirty="0">
                <a:solidFill>
                  <a:schemeClr val="bg1"/>
                </a:solidFill>
              </a:rPr>
            </a:br>
            <a:r>
              <a:rPr lang="sv-SE" sz="2800" b="0" i="0" kern="1200" dirty="0">
                <a:solidFill>
                  <a:schemeClr val="bg1"/>
                </a:solidFill>
                <a:latin typeface="Arial" panose="020B0604020202020204" pitchFamily="34" charset="0"/>
                <a:ea typeface="+mj-ea"/>
                <a:cs typeface="Arial" panose="020B0604020202020204" pitchFamily="34" charset="0"/>
              </a:rPr>
              <a:t>ÖSTERGÖTLAND</a:t>
            </a:r>
            <a:endParaRPr lang="sv-SE"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33322"/>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6" name="Platshållare för text 5">
            <a:extLst>
              <a:ext uri="{FF2B5EF4-FFF2-40B4-BE49-F238E27FC236}">
                <a16:creationId xmlns:a16="http://schemas.microsoft.com/office/drawing/2014/main" id="{38F9FEAE-DC0A-1A45-B74C-B3D8EB785D14}"/>
              </a:ext>
            </a:extLst>
          </p:cNvPr>
          <p:cNvSpPr>
            <a:spLocks noGrp="1"/>
          </p:cNvSpPr>
          <p:nvPr>
            <p:ph type="body" sz="quarter" idx="10"/>
          </p:nvPr>
        </p:nvSpPr>
        <p:spPr>
          <a:xfrm>
            <a:off x="838200" y="1930400"/>
            <a:ext cx="10515600" cy="4241800"/>
          </a:xfrm>
        </p:spPr>
        <p:txBody>
          <a:bodyPr/>
          <a:lstStyle>
            <a:lvl1pPr marL="0" indent="0" algn="l">
              <a:buFontTx/>
              <a:buNone/>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39703352"/>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block x 2">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6" name="Platshållare för text 5">
            <a:extLst>
              <a:ext uri="{FF2B5EF4-FFF2-40B4-BE49-F238E27FC236}">
                <a16:creationId xmlns:a16="http://schemas.microsoft.com/office/drawing/2014/main" id="{38F9FEAE-DC0A-1A45-B74C-B3D8EB785D14}"/>
              </a:ext>
            </a:extLst>
          </p:cNvPr>
          <p:cNvSpPr>
            <a:spLocks noGrp="1"/>
          </p:cNvSpPr>
          <p:nvPr>
            <p:ph type="body" sz="quarter" idx="10"/>
          </p:nvPr>
        </p:nvSpPr>
        <p:spPr>
          <a:xfrm>
            <a:off x="5863281" y="2082800"/>
            <a:ext cx="4615249" cy="4241800"/>
          </a:xfrm>
        </p:spPr>
        <p:txBody>
          <a:bodyPr/>
          <a:lstStyle>
            <a:lvl1pPr marL="0" indent="0" algn="l">
              <a:buFontTx/>
              <a:buNone/>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5">
            <a:extLst>
              <a:ext uri="{FF2B5EF4-FFF2-40B4-BE49-F238E27FC236}">
                <a16:creationId xmlns:a16="http://schemas.microsoft.com/office/drawing/2014/main" id="{38F9FEAE-DC0A-1A45-B74C-B3D8EB785D14}"/>
              </a:ext>
            </a:extLst>
          </p:cNvPr>
          <p:cNvSpPr>
            <a:spLocks noGrp="1"/>
          </p:cNvSpPr>
          <p:nvPr>
            <p:ph type="body" sz="quarter" idx="11"/>
          </p:nvPr>
        </p:nvSpPr>
        <p:spPr>
          <a:xfrm>
            <a:off x="990600" y="2082800"/>
            <a:ext cx="4615249" cy="4241800"/>
          </a:xfrm>
        </p:spPr>
        <p:txBody>
          <a:bodyPr/>
          <a:lstStyle>
            <a:lvl1pPr marL="0" indent="0" algn="l">
              <a:buFontTx/>
              <a:buNone/>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57625652"/>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a rubrik">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4241341524"/>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lutande med alla loggor">
    <p:bg>
      <p:bgPr>
        <a:solidFill>
          <a:schemeClr val="bg1"/>
        </a:soli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4295" y="4559361"/>
            <a:ext cx="983619" cy="40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541" y="5193188"/>
            <a:ext cx="1508042" cy="3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04349" y="5801527"/>
            <a:ext cx="632760" cy="46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45703" y="4554657"/>
            <a:ext cx="980703" cy="43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83887" y="5761026"/>
            <a:ext cx="1627178" cy="51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Bild 6" descr="\\SR-Disk-2\Hem0008\casjan\Mina dokument\Grafisk design\Logotyper\Andra logotyper\norrkoping.png"/>
          <p:cNvPicPr/>
          <p:nvPr userDrawn="1"/>
        </p:nvPicPr>
        <p:blipFill>
          <a:blip r:embed="rId7" cstate="print"/>
          <a:srcRect/>
          <a:stretch>
            <a:fillRect/>
          </a:stretch>
        </p:blipFill>
        <p:spPr bwMode="auto">
          <a:xfrm>
            <a:off x="3640196" y="5832885"/>
            <a:ext cx="766995" cy="406677"/>
          </a:xfrm>
          <a:prstGeom prst="rect">
            <a:avLst/>
          </a:prstGeom>
          <a:noFill/>
          <a:ln w="9525">
            <a:noFill/>
            <a:miter lim="800000"/>
            <a:headEnd/>
            <a:tailEnd/>
          </a:ln>
        </p:spPr>
      </p:pic>
      <p:pic>
        <p:nvPicPr>
          <p:cNvPr id="10" name="Bild 8" descr="\\SR-Disk-2\Hem0008\casjan\Mina dokument\Grafisk design\Logotyper\LKPG_Ide_ligg_PMS130.png"/>
          <p:cNvPicPr/>
          <p:nvPr userDrawn="1"/>
        </p:nvPicPr>
        <p:blipFill>
          <a:blip r:embed="rId8" cstate="print"/>
          <a:srcRect/>
          <a:stretch>
            <a:fillRect/>
          </a:stretch>
        </p:blipFill>
        <p:spPr bwMode="auto">
          <a:xfrm>
            <a:off x="724541" y="5835126"/>
            <a:ext cx="1245934" cy="378291"/>
          </a:xfrm>
          <a:prstGeom prst="rect">
            <a:avLst/>
          </a:prstGeom>
          <a:noFill/>
          <a:ln w="9525">
            <a:noFill/>
            <a:miter lim="800000"/>
            <a:headEnd/>
            <a:tailEnd/>
          </a:ln>
        </p:spPr>
      </p:pic>
      <p:pic>
        <p:nvPicPr>
          <p:cNvPr id="11" name="Bildobjekt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58249" y="4563232"/>
            <a:ext cx="1056879" cy="376125"/>
          </a:xfrm>
          <a:prstGeom prst="rect">
            <a:avLst/>
          </a:prstGeom>
        </p:spPr>
      </p:pic>
      <p:pic>
        <p:nvPicPr>
          <p:cNvPr id="12" name="Bildobjekt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7914" y="5829424"/>
            <a:ext cx="703922" cy="384732"/>
          </a:xfrm>
          <a:prstGeom prst="rect">
            <a:avLst/>
          </a:prstGeom>
        </p:spPr>
      </p:pic>
      <p:pic>
        <p:nvPicPr>
          <p:cNvPr id="13" name="Bildobjekt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40163" y="5193188"/>
            <a:ext cx="1686243" cy="357896"/>
          </a:xfrm>
          <a:prstGeom prst="rect">
            <a:avLst/>
          </a:prstGeom>
        </p:spPr>
      </p:pic>
      <p:pic>
        <p:nvPicPr>
          <p:cNvPr id="14" name="Bildobjekt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600180" y="5193188"/>
            <a:ext cx="1730029" cy="385258"/>
          </a:xfrm>
          <a:prstGeom prst="rect">
            <a:avLst/>
          </a:prstGeom>
        </p:spPr>
      </p:pic>
      <p:pic>
        <p:nvPicPr>
          <p:cNvPr id="15" name="Bildobjekt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48277" y="4468690"/>
            <a:ext cx="1508115" cy="582374"/>
          </a:xfrm>
          <a:prstGeom prst="rect">
            <a:avLst/>
          </a:prstGeom>
        </p:spPr>
      </p:pic>
      <p:pic>
        <p:nvPicPr>
          <p:cNvPr id="16" name="Bildobjekt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00183" y="4591986"/>
            <a:ext cx="826144" cy="347372"/>
          </a:xfrm>
          <a:prstGeom prst="rect">
            <a:avLst/>
          </a:prstGeom>
        </p:spPr>
      </p:pic>
      <p:pic>
        <p:nvPicPr>
          <p:cNvPr id="17" name="Bildobjekt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23834" y="5207084"/>
            <a:ext cx="1428850" cy="303089"/>
          </a:xfrm>
          <a:prstGeom prst="rect">
            <a:avLst/>
          </a:prstGeom>
        </p:spPr>
      </p:pic>
      <p:sp>
        <p:nvSpPr>
          <p:cNvPr id="18" name="Rektangel 17"/>
          <p:cNvSpPr/>
          <p:nvPr userDrawn="1"/>
        </p:nvSpPr>
        <p:spPr>
          <a:xfrm>
            <a:off x="658249" y="3655376"/>
            <a:ext cx="2182008" cy="338554"/>
          </a:xfrm>
          <a:prstGeom prst="rect">
            <a:avLst/>
          </a:prstGeom>
        </p:spPr>
        <p:txBody>
          <a:bodyPr wrap="none">
            <a:spAutoFit/>
          </a:bodyPr>
          <a:lstStyle/>
          <a:p>
            <a:r>
              <a:rPr lang="sv-SE" sz="1600" dirty="0">
                <a:solidFill>
                  <a:srgbClr val="2A9EC8"/>
                </a:solidFill>
              </a:rPr>
              <a:t>Ett samarbete mellan:</a:t>
            </a:r>
          </a:p>
        </p:txBody>
      </p:sp>
    </p:spTree>
    <p:extLst>
      <p:ext uri="{BB962C8B-B14F-4D97-AF65-F5344CB8AC3E}">
        <p14:creationId xmlns:p14="http://schemas.microsoft.com/office/powerpoint/2010/main" val="3529361694"/>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2 bilder">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871538" y="1845276"/>
            <a:ext cx="4573673" cy="4415481"/>
          </a:xfrm>
        </p:spPr>
        <p:txBody>
          <a:bodyPr/>
          <a:lstStyle/>
          <a:p>
            <a:endParaRPr lang="sv-SE"/>
          </a:p>
        </p:txBody>
      </p:sp>
      <p:sp>
        <p:nvSpPr>
          <p:cNvPr id="5" name="Platshållare för bild 3">
            <a:extLst>
              <a:ext uri="{FF2B5EF4-FFF2-40B4-BE49-F238E27FC236}">
                <a16:creationId xmlns:a16="http://schemas.microsoft.com/office/drawing/2014/main" id="{31E7BB68-C0FD-C64E-9994-37A9176535A9}"/>
              </a:ext>
            </a:extLst>
          </p:cNvPr>
          <p:cNvSpPr>
            <a:spLocks noGrp="1"/>
          </p:cNvSpPr>
          <p:nvPr>
            <p:ph type="pic" sz="quarter" idx="12"/>
          </p:nvPr>
        </p:nvSpPr>
        <p:spPr>
          <a:xfrm>
            <a:off x="5597611" y="1845276"/>
            <a:ext cx="4057135" cy="4415481"/>
          </a:xfrm>
        </p:spPr>
        <p:txBody>
          <a:bodyPr/>
          <a:lstStyle/>
          <a:p>
            <a:endParaRPr lang="sv-SE"/>
          </a:p>
        </p:txBody>
      </p:sp>
    </p:spTree>
    <p:extLst>
      <p:ext uri="{BB962C8B-B14F-4D97-AF65-F5344CB8AC3E}">
        <p14:creationId xmlns:p14="http://schemas.microsoft.com/office/powerpoint/2010/main" val="2593194781"/>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 3 bilder - ingen bubbla">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871538" y="1845276"/>
            <a:ext cx="4573673" cy="4415481"/>
          </a:xfrm>
        </p:spPr>
        <p:txBody>
          <a:bodyPr/>
          <a:lstStyle/>
          <a:p>
            <a:endParaRPr lang="sv-SE"/>
          </a:p>
        </p:txBody>
      </p:sp>
      <p:sp>
        <p:nvSpPr>
          <p:cNvPr id="5" name="Platshållare för bild 3">
            <a:extLst>
              <a:ext uri="{FF2B5EF4-FFF2-40B4-BE49-F238E27FC236}">
                <a16:creationId xmlns:a16="http://schemas.microsoft.com/office/drawing/2014/main" id="{31E7BB68-C0FD-C64E-9994-37A9176535A9}"/>
              </a:ext>
            </a:extLst>
          </p:cNvPr>
          <p:cNvSpPr>
            <a:spLocks noGrp="1"/>
          </p:cNvSpPr>
          <p:nvPr>
            <p:ph type="pic" sz="quarter" idx="12"/>
          </p:nvPr>
        </p:nvSpPr>
        <p:spPr>
          <a:xfrm>
            <a:off x="5597611" y="1845277"/>
            <a:ext cx="5756189" cy="1935892"/>
          </a:xfrm>
        </p:spPr>
        <p:txBody>
          <a:bodyPr/>
          <a:lstStyle/>
          <a:p>
            <a:endParaRPr lang="sv-SE"/>
          </a:p>
        </p:txBody>
      </p:sp>
      <p:sp>
        <p:nvSpPr>
          <p:cNvPr id="6" name="Platshållare för bild 3">
            <a:extLst>
              <a:ext uri="{FF2B5EF4-FFF2-40B4-BE49-F238E27FC236}">
                <a16:creationId xmlns:a16="http://schemas.microsoft.com/office/drawing/2014/main" id="{31E7BB68-C0FD-C64E-9994-37A9176535A9}"/>
              </a:ext>
            </a:extLst>
          </p:cNvPr>
          <p:cNvSpPr>
            <a:spLocks noGrp="1"/>
          </p:cNvSpPr>
          <p:nvPr>
            <p:ph type="pic" sz="quarter" idx="13"/>
          </p:nvPr>
        </p:nvSpPr>
        <p:spPr>
          <a:xfrm>
            <a:off x="5597611" y="3935758"/>
            <a:ext cx="5756189" cy="2320881"/>
          </a:xfrm>
        </p:spPr>
        <p:txBody>
          <a:bodyPr/>
          <a:lstStyle/>
          <a:p>
            <a:endParaRPr lang="sv-SE"/>
          </a:p>
        </p:txBody>
      </p:sp>
    </p:spTree>
    <p:extLst>
      <p:ext uri="{BB962C8B-B14F-4D97-AF65-F5344CB8AC3E}">
        <p14:creationId xmlns:p14="http://schemas.microsoft.com/office/powerpoint/2010/main" val="3261414576"/>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ra rubrik ingen bubbla">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396447703"/>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6967538" y="0"/>
            <a:ext cx="5224462" cy="6858000"/>
          </a:xfrm>
        </p:spPr>
        <p:txBody>
          <a:bodyPr/>
          <a:lstStyle/>
          <a:p>
            <a:endParaRPr lang="sv-SE"/>
          </a:p>
        </p:txBody>
      </p:sp>
      <p:sp>
        <p:nvSpPr>
          <p:cNvPr id="3" name="Platshållare för text 2">
            <a:extLst>
              <a:ext uri="{FF2B5EF4-FFF2-40B4-BE49-F238E27FC236}">
                <a16:creationId xmlns:a16="http://schemas.microsoft.com/office/drawing/2014/main" id="{9E84D9A9-0122-034C-9D6E-A70CAFC88065}"/>
              </a:ext>
            </a:extLst>
          </p:cNvPr>
          <p:cNvSpPr>
            <a:spLocks noGrp="1"/>
          </p:cNvSpPr>
          <p:nvPr>
            <p:ph type="body" sz="quarter" idx="10"/>
          </p:nvPr>
        </p:nvSpPr>
        <p:spPr>
          <a:xfrm>
            <a:off x="695325" y="453441"/>
            <a:ext cx="6029325" cy="594309"/>
          </a:xfrm>
        </p:spPr>
        <p:txBody>
          <a:bodyPr/>
          <a:lstStyle>
            <a:lvl1pPr marL="0" indent="0">
              <a:buFontTx/>
              <a:buNone/>
              <a:defRPr sz="4000">
                <a:solidFill>
                  <a:schemeClr val="accent1"/>
                </a:solidFill>
                <a:latin typeface="+mj-lt"/>
              </a:defRPr>
            </a:lvl1pPr>
            <a:lvl2pPr marL="457200" indent="0">
              <a:buClr>
                <a:schemeClr val="accent6"/>
              </a:buClr>
              <a:buFont typeface="Arial" panose="020B0604020202020204" pitchFamily="34" charset="0"/>
              <a:buNone/>
              <a:defRPr sz="2800"/>
            </a:lvl2pPr>
            <a:lvl3pPr marL="914400" indent="0">
              <a:buNone/>
              <a:defRPr/>
            </a:lvl3pPr>
          </a:lstStyle>
          <a:p>
            <a:pPr lvl="0"/>
            <a:r>
              <a:rPr lang="sv-SE" dirty="0"/>
              <a:t>Klicka här för att ändra format på bakgrundstexten</a:t>
            </a:r>
          </a:p>
          <a:p>
            <a:pPr lvl="1"/>
            <a:endParaRPr lang="sv-SE" dirty="0"/>
          </a:p>
        </p:txBody>
      </p:sp>
      <p:sp>
        <p:nvSpPr>
          <p:cNvPr id="5" name="Platshållare för text 4">
            <a:extLst>
              <a:ext uri="{FF2B5EF4-FFF2-40B4-BE49-F238E27FC236}">
                <a16:creationId xmlns:a16="http://schemas.microsoft.com/office/drawing/2014/main" id="{996CC24F-C739-8A45-8654-7D973015A61B}"/>
              </a:ext>
            </a:extLst>
          </p:cNvPr>
          <p:cNvSpPr>
            <a:spLocks noGrp="1"/>
          </p:cNvSpPr>
          <p:nvPr>
            <p:ph type="body" sz="quarter" idx="12"/>
          </p:nvPr>
        </p:nvSpPr>
        <p:spPr>
          <a:xfrm>
            <a:off x="695325" y="1320801"/>
            <a:ext cx="6029325" cy="508375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40589082"/>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0" y="0"/>
            <a:ext cx="12192000" cy="6858000"/>
          </a:xfrm>
        </p:spPr>
        <p:txBody>
          <a:bodyPr/>
          <a:lstStyle/>
          <a:p>
            <a:endParaRPr lang="sv-SE" dirty="0"/>
          </a:p>
        </p:txBody>
      </p:sp>
    </p:spTree>
    <p:extLst>
      <p:ext uri="{BB962C8B-B14F-4D97-AF65-F5344CB8AC3E}">
        <p14:creationId xmlns:p14="http://schemas.microsoft.com/office/powerpoint/2010/main" val="4101172376"/>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3F990-FB74-C942-8FB7-F523A5CDDFC3}"/>
              </a:ext>
            </a:extLst>
          </p:cNvPr>
          <p:cNvSpPr>
            <a:spLocks noGrp="1"/>
          </p:cNvSpPr>
          <p:nvPr>
            <p:ph type="title"/>
          </p:nvPr>
        </p:nvSpPr>
        <p:spPr/>
        <p:txBody>
          <a:bodyPr/>
          <a:lstStyle/>
          <a:p>
            <a:r>
              <a:rPr lang="sv-SE"/>
              <a:t>Klicka här för att ändra mall för rubrikformat</a:t>
            </a:r>
          </a:p>
        </p:txBody>
      </p:sp>
      <p:sp>
        <p:nvSpPr>
          <p:cNvPr id="8" name="Platshållare för tabell 7">
            <a:extLst>
              <a:ext uri="{FF2B5EF4-FFF2-40B4-BE49-F238E27FC236}">
                <a16:creationId xmlns:a16="http://schemas.microsoft.com/office/drawing/2014/main" id="{AAC5AC53-7276-BF4A-AE62-420A7E7573E1}"/>
              </a:ext>
            </a:extLst>
          </p:cNvPr>
          <p:cNvSpPr>
            <a:spLocks noGrp="1"/>
          </p:cNvSpPr>
          <p:nvPr>
            <p:ph type="tbl" sz="quarter" idx="10"/>
          </p:nvPr>
        </p:nvSpPr>
        <p:spPr>
          <a:xfrm>
            <a:off x="837107" y="2083217"/>
            <a:ext cx="9048750" cy="2914650"/>
          </a:xfrm>
        </p:spPr>
        <p:txBody>
          <a:bodyPr/>
          <a:lstStyle/>
          <a:p>
            <a:endParaRPr lang="sv-SE" dirty="0"/>
          </a:p>
        </p:txBody>
      </p:sp>
    </p:spTree>
    <p:extLst>
      <p:ext uri="{BB962C8B-B14F-4D97-AF65-F5344CB8AC3E}">
        <p14:creationId xmlns:p14="http://schemas.microsoft.com/office/powerpoint/2010/main" val="306689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2">
    <p:bg>
      <p:bgPr>
        <a:solidFill>
          <a:schemeClr val="accent6"/>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DC0107D-0445-D047-A152-7F1DF34BE24C}"/>
              </a:ext>
            </a:extLst>
          </p:cNvPr>
          <p:cNvSpPr>
            <a:spLocks noGrp="1"/>
          </p:cNvSpPr>
          <p:nvPr>
            <p:ph type="body" sz="quarter" idx="10"/>
          </p:nvPr>
        </p:nvSpPr>
        <p:spPr>
          <a:xfrm>
            <a:off x="695325" y="2076450"/>
            <a:ext cx="8958748" cy="2044700"/>
          </a:xfrm>
        </p:spPr>
        <p:txBody>
          <a:bodyPr/>
          <a:lstStyle>
            <a:lvl1pPr marL="0" indent="0">
              <a:buFontTx/>
              <a:buNone/>
              <a:defRPr sz="4800">
                <a:solidFill>
                  <a:schemeClr val="bg1"/>
                </a:solidFill>
                <a:latin typeface="+mj-lt"/>
              </a:defRPr>
            </a:lvl1pPr>
            <a:lvl2pPr marL="457200" indent="0">
              <a:buClr>
                <a:schemeClr val="bg1"/>
              </a:buClr>
              <a:buFont typeface="Arial" panose="020B0604020202020204" pitchFamily="34" charset="0"/>
              <a:buNone/>
              <a:defRPr sz="2800">
                <a:solidFill>
                  <a:schemeClr val="bg1"/>
                </a:solidFill>
              </a:defRPr>
            </a:lvl2pPr>
            <a:lvl3pPr marL="914400" indent="0">
              <a:buNone/>
              <a:defRPr/>
            </a:lvl3pPr>
          </a:lstStyle>
          <a:p>
            <a:pPr lvl="0"/>
            <a:r>
              <a:rPr lang="sv-SE" dirty="0"/>
              <a:t>Klicka här för att ändra format på bakgrundstexten</a:t>
            </a:r>
          </a:p>
          <a:p>
            <a:pPr lvl="1"/>
            <a:endParaRPr lang="sv-SE" dirty="0"/>
          </a:p>
        </p:txBody>
      </p:sp>
    </p:spTree>
    <p:extLst>
      <p:ext uri="{BB962C8B-B14F-4D97-AF65-F5344CB8AC3E}">
        <p14:creationId xmlns:p14="http://schemas.microsoft.com/office/powerpoint/2010/main" val="1382252610"/>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390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om utan bubbl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24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953F87E-9397-4FEC-AA83-C147A9413625}" type="datetimeFigureOut">
              <a:rPr lang="sv-SE" smtClean="0"/>
              <a:t>2022-06-15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CD526C-E82B-4A97-B188-95995E087C7D}" type="slidenum">
              <a:rPr lang="sv-SE" smtClean="0"/>
              <a:t>‹#›</a:t>
            </a:fld>
            <a:endParaRPr lang="sv-SE"/>
          </a:p>
        </p:txBody>
      </p:sp>
    </p:spTree>
    <p:extLst>
      <p:ext uri="{BB962C8B-B14F-4D97-AF65-F5344CB8AC3E}">
        <p14:creationId xmlns:p14="http://schemas.microsoft.com/office/powerpoint/2010/main" val="309494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A9EC7"/>
          </a:solidFill>
        </p:spPr>
        <p:txBody>
          <a:bodyPr wrap="square" lIns="0" tIns="0" rIns="0" bIns="0" rtlCol="0"/>
          <a:lstStyle/>
          <a:p>
            <a:endParaRPr/>
          </a:p>
        </p:txBody>
      </p:sp>
      <p:sp>
        <p:nvSpPr>
          <p:cNvPr id="2" name="Holder 2"/>
          <p:cNvSpPr>
            <a:spLocks noGrp="1"/>
          </p:cNvSpPr>
          <p:nvPr>
            <p:ph type="ctrTitle"/>
          </p:nvPr>
        </p:nvSpPr>
        <p:spPr>
          <a:xfrm>
            <a:off x="699250" y="2269939"/>
            <a:ext cx="10793498" cy="10464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2739" y="4603744"/>
            <a:ext cx="8986520" cy="12439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4016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60440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939103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2022-06-15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5814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27282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38062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5499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6"/>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A12A45F3-AD42-FB4E-A08A-AC20AAF5D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5" name="Platshållare för text 5">
            <a:extLst>
              <a:ext uri="{FF2B5EF4-FFF2-40B4-BE49-F238E27FC236}">
                <a16:creationId xmlns:a16="http://schemas.microsoft.com/office/drawing/2014/main" id="{E6DC932A-80CF-774A-8A71-A129734F23B0}"/>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251490603"/>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3206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2022-06-15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638909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A0A9BD-3415-5A48-BE41-B2A7CB231A5B}"/>
              </a:ext>
            </a:extLst>
          </p:cNvPr>
          <p:cNvSpPr txBox="1">
            <a:spLocks/>
          </p:cNvSpPr>
          <p:nvPr userDrawn="1"/>
        </p:nvSpPr>
        <p:spPr>
          <a:xfrm>
            <a:off x="1524000" y="2453953"/>
            <a:ext cx="7501812" cy="177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8000" dirty="0">
                <a:solidFill>
                  <a:schemeClr val="bg1"/>
                </a:solidFill>
              </a:rPr>
              <a:t>NÄRA VÅRD</a:t>
            </a:r>
            <a:br>
              <a:rPr lang="sv-SE" sz="4800" dirty="0">
                <a:solidFill>
                  <a:schemeClr val="bg1"/>
                </a:solidFill>
              </a:rPr>
            </a:br>
            <a:r>
              <a:rPr lang="sv-SE" sz="2800" b="0" i="0" kern="1200" dirty="0">
                <a:solidFill>
                  <a:schemeClr val="bg1"/>
                </a:solidFill>
                <a:latin typeface="Arial" panose="020B0604020202020204" pitchFamily="34" charset="0"/>
                <a:ea typeface="+mj-ea"/>
                <a:cs typeface="Arial" panose="020B0604020202020204" pitchFamily="34" charset="0"/>
              </a:rPr>
              <a:t>ÖSTERGÖTLAND</a:t>
            </a:r>
            <a:endParaRPr lang="sv-SE" b="0" i="0" dirty="0">
              <a:solidFill>
                <a:schemeClr val="bg1"/>
              </a:solidFill>
              <a:latin typeface="Arial" panose="020B0604020202020204" pitchFamily="34" charset="0"/>
              <a:cs typeface="Arial" panose="020B0604020202020204" pitchFamily="34" charset="0"/>
            </a:endParaRPr>
          </a:p>
        </p:txBody>
      </p:sp>
      <p:cxnSp>
        <p:nvCxnSpPr>
          <p:cNvPr id="3" name="Rak 2">
            <a:extLst>
              <a:ext uri="{FF2B5EF4-FFF2-40B4-BE49-F238E27FC236}">
                <a16:creationId xmlns:a16="http://schemas.microsoft.com/office/drawing/2014/main" id="{76BC9A89-9D77-5D4B-8246-F3222D805603}"/>
              </a:ext>
            </a:extLst>
          </p:cNvPr>
          <p:cNvCxnSpPr>
            <a:cxnSpLocks/>
          </p:cNvCxnSpPr>
          <p:nvPr userDrawn="1"/>
        </p:nvCxnSpPr>
        <p:spPr>
          <a:xfrm>
            <a:off x="1631950" y="4385387"/>
            <a:ext cx="72723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ubrik 1">
            <a:extLst>
              <a:ext uri="{FF2B5EF4-FFF2-40B4-BE49-F238E27FC236}">
                <a16:creationId xmlns:a16="http://schemas.microsoft.com/office/drawing/2014/main" id="{45DC012A-5E52-9746-A05E-A33F768E18B9}"/>
              </a:ext>
            </a:extLst>
          </p:cNvPr>
          <p:cNvSpPr txBox="1">
            <a:spLocks/>
          </p:cNvSpPr>
          <p:nvPr userDrawn="1"/>
        </p:nvSpPr>
        <p:spPr>
          <a:xfrm>
            <a:off x="1524000" y="4584441"/>
            <a:ext cx="7501812" cy="10082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v-SE" dirty="0">
                <a:solidFill>
                  <a:schemeClr val="bg1"/>
                </a:solidFill>
              </a:rPr>
            </a:br>
            <a:endParaRPr lang="sv-SE" dirty="0">
              <a:solidFill>
                <a:schemeClr val="bg1"/>
              </a:solidFill>
              <a:latin typeface="+mn-lt"/>
            </a:endParaRPr>
          </a:p>
        </p:txBody>
      </p:sp>
    </p:spTree>
    <p:extLst>
      <p:ext uri="{BB962C8B-B14F-4D97-AF65-F5344CB8AC3E}">
        <p14:creationId xmlns:p14="http://schemas.microsoft.com/office/powerpoint/2010/main" val="2609940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2">
    <p:bg>
      <p:bgPr>
        <a:solidFill>
          <a:schemeClr val="accent1"/>
        </a:solidFill>
        <a:effectLst/>
      </p:bgPr>
    </p:bg>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842CC752-C4DF-C74D-95EF-19629A13291C}"/>
              </a:ext>
            </a:extLst>
          </p:cNvPr>
          <p:cNvSpPr>
            <a:spLocks noGrp="1"/>
          </p:cNvSpPr>
          <p:nvPr>
            <p:ph type="body" sz="quarter" idx="10"/>
          </p:nvPr>
        </p:nvSpPr>
        <p:spPr>
          <a:xfrm>
            <a:off x="695325" y="2076450"/>
            <a:ext cx="8958748" cy="2044700"/>
          </a:xfrm>
        </p:spPr>
        <p:txBody>
          <a:bodyPr/>
          <a:lstStyle>
            <a:lvl1pPr marL="0" indent="0">
              <a:buFontTx/>
              <a:buNone/>
              <a:defRPr sz="4800">
                <a:solidFill>
                  <a:schemeClr val="bg1"/>
                </a:solidFill>
                <a:latin typeface="+mj-lt"/>
              </a:defRPr>
            </a:lvl1pPr>
            <a:lvl2pPr marL="457200" indent="0">
              <a:buClr>
                <a:schemeClr val="bg1"/>
              </a:buClr>
              <a:buFont typeface="Arial" panose="020B0604020202020204" pitchFamily="34" charset="0"/>
              <a:buNone/>
              <a:defRPr sz="2800">
                <a:solidFill>
                  <a:schemeClr val="bg1"/>
                </a:solidFill>
              </a:defRPr>
            </a:lvl2pPr>
            <a:lvl3pPr marL="914400" indent="0">
              <a:buNone/>
              <a:defRPr/>
            </a:lvl3pPr>
          </a:lstStyle>
          <a:p>
            <a:pPr lvl="0"/>
            <a:r>
              <a:rPr lang="sv-SE" dirty="0"/>
              <a:t>Klicka här för att ändra format på bakgrundstexten</a:t>
            </a:r>
          </a:p>
          <a:p>
            <a:pPr lvl="1"/>
            <a:endParaRPr lang="sv-SE" dirty="0"/>
          </a:p>
        </p:txBody>
      </p:sp>
    </p:spTree>
    <p:extLst>
      <p:ext uri="{BB962C8B-B14F-4D97-AF65-F5344CB8AC3E}">
        <p14:creationId xmlns:p14="http://schemas.microsoft.com/office/powerpoint/2010/main" val="2442545746"/>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9D6F40DC-D10E-4B4D-90F5-CD83D5871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5" name="Platshållare för text 5">
            <a:extLst>
              <a:ext uri="{FF2B5EF4-FFF2-40B4-BE49-F238E27FC236}">
                <a16:creationId xmlns:a16="http://schemas.microsoft.com/office/drawing/2014/main" id="{1FD42A86-7F95-E245-9C33-E44293720E11}"/>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54182243"/>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4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6" name="Platshållare för text 5">
            <a:extLst>
              <a:ext uri="{FF2B5EF4-FFF2-40B4-BE49-F238E27FC236}">
                <a16:creationId xmlns:a16="http://schemas.microsoft.com/office/drawing/2014/main" id="{38F9FEAE-DC0A-1A45-B74C-B3D8EB785D14}"/>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0198529"/>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6967538" y="0"/>
            <a:ext cx="5224462" cy="6858000"/>
          </a:xfrm>
        </p:spPr>
        <p:txBody>
          <a:bodyPr/>
          <a:lstStyle/>
          <a:p>
            <a:endParaRPr lang="sv-SE"/>
          </a:p>
        </p:txBody>
      </p:sp>
      <p:sp>
        <p:nvSpPr>
          <p:cNvPr id="3" name="Platshållare för text 2">
            <a:extLst>
              <a:ext uri="{FF2B5EF4-FFF2-40B4-BE49-F238E27FC236}">
                <a16:creationId xmlns:a16="http://schemas.microsoft.com/office/drawing/2014/main" id="{9E84D9A9-0122-034C-9D6E-A70CAFC88065}"/>
              </a:ext>
            </a:extLst>
          </p:cNvPr>
          <p:cNvSpPr>
            <a:spLocks noGrp="1"/>
          </p:cNvSpPr>
          <p:nvPr>
            <p:ph type="body" sz="quarter" idx="10"/>
          </p:nvPr>
        </p:nvSpPr>
        <p:spPr>
          <a:xfrm>
            <a:off x="695325" y="453441"/>
            <a:ext cx="6029325" cy="594309"/>
          </a:xfrm>
        </p:spPr>
        <p:txBody>
          <a:bodyPr/>
          <a:lstStyle>
            <a:lvl1pPr marL="0" indent="0">
              <a:buFontTx/>
              <a:buNone/>
              <a:defRPr sz="4000">
                <a:solidFill>
                  <a:schemeClr val="accent1"/>
                </a:solidFill>
                <a:latin typeface="+mj-lt"/>
              </a:defRPr>
            </a:lvl1pPr>
            <a:lvl2pPr marL="457200" indent="0">
              <a:buClr>
                <a:schemeClr val="accent6"/>
              </a:buClr>
              <a:buFont typeface="Arial" panose="020B0604020202020204" pitchFamily="34" charset="0"/>
              <a:buNone/>
              <a:defRPr sz="2800"/>
            </a:lvl2pPr>
            <a:lvl3pPr marL="914400" indent="0">
              <a:buNone/>
              <a:defRPr/>
            </a:lvl3pPr>
          </a:lstStyle>
          <a:p>
            <a:pPr lvl="0"/>
            <a:r>
              <a:rPr lang="sv-SE" dirty="0"/>
              <a:t>Klicka här för att ändra format på bakgrundstexten</a:t>
            </a:r>
          </a:p>
          <a:p>
            <a:pPr lvl="1"/>
            <a:endParaRPr lang="sv-SE" dirty="0"/>
          </a:p>
        </p:txBody>
      </p:sp>
      <p:sp>
        <p:nvSpPr>
          <p:cNvPr id="5" name="Platshållare för text 4">
            <a:extLst>
              <a:ext uri="{FF2B5EF4-FFF2-40B4-BE49-F238E27FC236}">
                <a16:creationId xmlns:a16="http://schemas.microsoft.com/office/drawing/2014/main" id="{996CC24F-C739-8A45-8654-7D973015A61B}"/>
              </a:ext>
            </a:extLst>
          </p:cNvPr>
          <p:cNvSpPr>
            <a:spLocks noGrp="1"/>
          </p:cNvSpPr>
          <p:nvPr>
            <p:ph type="body" sz="quarter" idx="12"/>
          </p:nvPr>
        </p:nvSpPr>
        <p:spPr>
          <a:xfrm>
            <a:off x="695325" y="1320801"/>
            <a:ext cx="6029325" cy="508375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07296"/>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0" y="0"/>
            <a:ext cx="12192000" cy="6858000"/>
          </a:xfrm>
        </p:spPr>
        <p:txBody>
          <a:bodyPr/>
          <a:lstStyle/>
          <a:p>
            <a:endParaRPr lang="sv-SE" dirty="0"/>
          </a:p>
        </p:txBody>
      </p:sp>
    </p:spTree>
    <p:extLst>
      <p:ext uri="{BB962C8B-B14F-4D97-AF65-F5344CB8AC3E}">
        <p14:creationId xmlns:p14="http://schemas.microsoft.com/office/powerpoint/2010/main" val="4017214547"/>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3F990-FB74-C942-8FB7-F523A5CDDFC3}"/>
              </a:ext>
            </a:extLst>
          </p:cNvPr>
          <p:cNvSpPr>
            <a:spLocks noGrp="1"/>
          </p:cNvSpPr>
          <p:nvPr>
            <p:ph type="title"/>
          </p:nvPr>
        </p:nvSpPr>
        <p:spPr/>
        <p:txBody>
          <a:bodyPr/>
          <a:lstStyle/>
          <a:p>
            <a:r>
              <a:rPr lang="sv-SE"/>
              <a:t>Klicka här för att ändra mall för rubrikformat</a:t>
            </a:r>
          </a:p>
        </p:txBody>
      </p:sp>
      <p:sp>
        <p:nvSpPr>
          <p:cNvPr id="8" name="Platshållare för tabell 7">
            <a:extLst>
              <a:ext uri="{FF2B5EF4-FFF2-40B4-BE49-F238E27FC236}">
                <a16:creationId xmlns:a16="http://schemas.microsoft.com/office/drawing/2014/main" id="{AAC5AC53-7276-BF4A-AE62-420A7E7573E1}"/>
              </a:ext>
            </a:extLst>
          </p:cNvPr>
          <p:cNvSpPr>
            <a:spLocks noGrp="1"/>
          </p:cNvSpPr>
          <p:nvPr>
            <p:ph type="tbl" sz="quarter" idx="10"/>
          </p:nvPr>
        </p:nvSpPr>
        <p:spPr>
          <a:xfrm>
            <a:off x="837107" y="2083217"/>
            <a:ext cx="9048750" cy="2914650"/>
          </a:xfrm>
        </p:spPr>
        <p:txBody>
          <a:bodyPr/>
          <a:lstStyle/>
          <a:p>
            <a:endParaRPr lang="sv-SE"/>
          </a:p>
        </p:txBody>
      </p:sp>
    </p:spTree>
    <p:extLst>
      <p:ext uri="{BB962C8B-B14F-4D97-AF65-F5344CB8AC3E}">
        <p14:creationId xmlns:p14="http://schemas.microsoft.com/office/powerpoint/2010/main" val="229204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571951"/>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50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ara rubrik ingen bubbla">
  <p:cSld name="Bara rubrik ingen bubbla">
    <p:bg>
      <p:bgPr>
        <a:solidFill>
          <a:schemeClr val="lt1"/>
        </a:solidFill>
        <a:effectLst/>
      </p:bgPr>
    </p:bg>
    <p:spTree>
      <p:nvGrpSpPr>
        <p:cNvPr id="1" name="Shape 39"/>
        <p:cNvGrpSpPr/>
        <p:nvPr/>
      </p:nvGrpSpPr>
      <p:grpSpPr>
        <a:xfrm>
          <a:off x="0" y="0"/>
          <a:ext cx="0" cy="0"/>
          <a:chOff x="0" y="0"/>
          <a:chExt cx="0" cy="0"/>
        </a:xfrm>
      </p:grpSpPr>
      <p:sp>
        <p:nvSpPr>
          <p:cNvPr id="40" name="Google Shape;4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88415220"/>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p:cSld name="1_Text">
    <p:bg>
      <p:bgPr>
        <a:solidFill>
          <a:schemeClr val="lt1"/>
        </a:solidFill>
        <a:effectLst/>
      </p:bgPr>
    </p:bg>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4"/>
          <p:cNvSpPr txBox="1">
            <a:spLocks noGrp="1"/>
          </p:cNvSpPr>
          <p:nvPr>
            <p:ph type="body" idx="1"/>
          </p:nvPr>
        </p:nvSpPr>
        <p:spPr>
          <a:xfrm>
            <a:off x="838200" y="1930400"/>
            <a:ext cx="10515600" cy="4241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Font typeface="Arial"/>
              <a:buNone/>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69803923"/>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ra rubrik">
  <p:cSld name="Bara rubrik">
    <p:bg>
      <p:bgPr>
        <a:solidFill>
          <a:schemeClr val="lt1"/>
        </a:solidFill>
        <a:effectLst/>
      </p:bgPr>
    </p:bg>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16893753"/>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ubrik 2">
    <p:bg>
      <p:bgPr>
        <a:solidFill>
          <a:schemeClr val="accent6"/>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DC0107D-0445-D047-A152-7F1DF34BE24C}"/>
              </a:ext>
            </a:extLst>
          </p:cNvPr>
          <p:cNvSpPr>
            <a:spLocks noGrp="1"/>
          </p:cNvSpPr>
          <p:nvPr>
            <p:ph type="body" sz="quarter" idx="10"/>
          </p:nvPr>
        </p:nvSpPr>
        <p:spPr>
          <a:xfrm>
            <a:off x="695325" y="2076450"/>
            <a:ext cx="8958748" cy="2044700"/>
          </a:xfrm>
        </p:spPr>
        <p:txBody>
          <a:bodyPr/>
          <a:lstStyle>
            <a:lvl1pPr marL="0" indent="0">
              <a:buFontTx/>
              <a:buNone/>
              <a:defRPr sz="4800">
                <a:solidFill>
                  <a:schemeClr val="bg1"/>
                </a:solidFill>
                <a:latin typeface="+mj-lt"/>
              </a:defRPr>
            </a:lvl1pPr>
            <a:lvl2pPr marL="457200" indent="0">
              <a:buClr>
                <a:schemeClr val="bg1"/>
              </a:buClr>
              <a:buFont typeface="Arial" panose="020B0604020202020204" pitchFamily="34" charset="0"/>
              <a:buNone/>
              <a:defRPr sz="2800">
                <a:solidFill>
                  <a:schemeClr val="bg1"/>
                </a:solidFill>
              </a:defRPr>
            </a:lvl2pPr>
            <a:lvl3pPr marL="914400" indent="0">
              <a:buNone/>
              <a:defRPr/>
            </a:lvl3pPr>
          </a:lstStyle>
          <a:p>
            <a:pPr lvl="0"/>
            <a:r>
              <a:rPr lang="sv-SE" dirty="0"/>
              <a:t>Klicka här för att ändra format på bakgrundstexten</a:t>
            </a:r>
          </a:p>
          <a:p>
            <a:pPr lvl="1"/>
            <a:endParaRPr lang="sv-SE" dirty="0"/>
          </a:p>
        </p:txBody>
      </p:sp>
      <p:pic>
        <p:nvPicPr>
          <p:cNvPr id="4" name="Bildobjekt 3">
            <a:extLst>
              <a:ext uri="{FF2B5EF4-FFF2-40B4-BE49-F238E27FC236}">
                <a16:creationId xmlns:a16="http://schemas.microsoft.com/office/drawing/2014/main" id="{14B23796-41DD-2276-2D04-1B3002F6C5FA}"/>
              </a:ext>
            </a:extLst>
          </p:cNvPr>
          <p:cNvPicPr>
            <a:picLocks noChangeAspect="1"/>
          </p:cNvPicPr>
          <p:nvPr userDrawn="1"/>
        </p:nvPicPr>
        <p:blipFill>
          <a:blip r:embed="rId2"/>
          <a:srcRect/>
          <a:stretch/>
        </p:blipFill>
        <p:spPr>
          <a:xfrm>
            <a:off x="9915467" y="5227250"/>
            <a:ext cx="1435290" cy="947704"/>
          </a:xfrm>
          <a:prstGeom prst="rect">
            <a:avLst/>
          </a:prstGeom>
        </p:spPr>
      </p:pic>
    </p:spTree>
    <p:extLst>
      <p:ext uri="{BB962C8B-B14F-4D97-AF65-F5344CB8AC3E}">
        <p14:creationId xmlns:p14="http://schemas.microsoft.com/office/powerpoint/2010/main" val="1295117208"/>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E953F87E-9397-4FEC-AA83-C147A9413625}" type="datetimeFigureOut">
              <a:rPr lang="sv-SE" smtClean="0"/>
              <a:t>2022-06-15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CD526C-E82B-4A97-B188-95995E087C7D}" type="slidenum">
              <a:rPr lang="sv-SE" smtClean="0"/>
              <a:t>‹#›</a:t>
            </a:fld>
            <a:endParaRPr lang="sv-SE"/>
          </a:p>
        </p:txBody>
      </p:sp>
    </p:spTree>
    <p:extLst>
      <p:ext uri="{BB962C8B-B14F-4D97-AF65-F5344CB8AC3E}">
        <p14:creationId xmlns:p14="http://schemas.microsoft.com/office/powerpoint/2010/main" val="1225245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p:cSld name="Text">
    <p:bg>
      <p:bgPr>
        <a:solidFill>
          <a:schemeClr val="lt1"/>
        </a:solidFill>
        <a:effectLst/>
      </p:bgPr>
    </p:bg>
    <p:spTree>
      <p:nvGrpSpPr>
        <p:cNvPr id="1" name="Shape 99"/>
        <p:cNvGrpSpPr/>
        <p:nvPr/>
      </p:nvGrpSpPr>
      <p:grpSpPr>
        <a:xfrm>
          <a:off x="0" y="0"/>
          <a:ext cx="0" cy="0"/>
          <a:chOff x="0" y="0"/>
          <a:chExt cx="0" cy="0"/>
        </a:xfrm>
      </p:grpSpPr>
      <p:sp>
        <p:nvSpPr>
          <p:cNvPr id="100" name="Google Shape;100;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7"/>
          <p:cNvSpPr txBox="1">
            <a:spLocks noGrp="1"/>
          </p:cNvSpPr>
          <p:nvPr>
            <p:ph type="body" idx="1"/>
          </p:nvPr>
        </p:nvSpPr>
        <p:spPr>
          <a:xfrm>
            <a:off x="838200" y="1930400"/>
            <a:ext cx="10515600" cy="4241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Font typeface="Arial"/>
              <a:buNone/>
              <a:defRPr/>
            </a:lvl1pPr>
            <a:lvl2pPr marL="914400" lvl="1" indent="-228600" algn="l">
              <a:lnSpc>
                <a:spcPct val="90000"/>
              </a:lnSpc>
              <a:spcBef>
                <a:spcPts val="500"/>
              </a:spcBef>
              <a:spcAft>
                <a:spcPts val="0"/>
              </a:spcAft>
              <a:buSzPts val="2400"/>
              <a:buFont typeface="Arial"/>
              <a:buNone/>
              <a:defRPr/>
            </a:lvl2pPr>
            <a:lvl3pPr marL="1371600" lvl="2" indent="-228600" algn="l">
              <a:lnSpc>
                <a:spcPct val="90000"/>
              </a:lnSpc>
              <a:spcBef>
                <a:spcPts val="500"/>
              </a:spcBef>
              <a:spcAft>
                <a:spcPts val="0"/>
              </a:spcAft>
              <a:buSzPts val="2000"/>
              <a:buFont typeface="Arial"/>
              <a:buNone/>
              <a:defRPr/>
            </a:lvl3pPr>
            <a:lvl4pPr marL="1828800" lvl="3" indent="-228600" algn="l">
              <a:lnSpc>
                <a:spcPct val="90000"/>
              </a:lnSpc>
              <a:spcBef>
                <a:spcPts val="500"/>
              </a:spcBef>
              <a:spcAft>
                <a:spcPts val="0"/>
              </a:spcAft>
              <a:buSzPts val="1800"/>
              <a:buFont typeface="Arial"/>
              <a:buNone/>
              <a:defRPr/>
            </a:lvl4pPr>
            <a:lvl5pPr marL="2286000" lvl="4" indent="-228600" algn="l">
              <a:lnSpc>
                <a:spcPct val="90000"/>
              </a:lnSpc>
              <a:spcBef>
                <a:spcPts val="500"/>
              </a:spcBef>
              <a:spcAft>
                <a:spcPts val="0"/>
              </a:spcAft>
              <a:buSzPts val="1800"/>
              <a:buFont typeface="Arial"/>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70723811"/>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ara rubrik ingen bubbla">
  <p:cSld name="Bara rubrik ingen bubbla">
    <p:bg>
      <p:bgPr>
        <a:solidFill>
          <a:schemeClr val="lt1"/>
        </a:solidFill>
        <a:effectLst/>
      </p:bgPr>
    </p:bg>
    <p:spTree>
      <p:nvGrpSpPr>
        <p:cNvPr id="1" name="Shape 102"/>
        <p:cNvGrpSpPr/>
        <p:nvPr/>
      </p:nvGrpSpPr>
      <p:grpSpPr>
        <a:xfrm>
          <a:off x="0" y="0"/>
          <a:ext cx="0" cy="0"/>
          <a:chOff x="0" y="0"/>
          <a:chExt cx="0" cy="0"/>
        </a:xfrm>
      </p:grpSpPr>
      <p:sp>
        <p:nvSpPr>
          <p:cNvPr id="103" name="Google Shape;103;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18396449"/>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 bild">
  <p:cSld name="Text + bild">
    <p:bg>
      <p:bgPr>
        <a:solidFill>
          <a:schemeClr val="lt1"/>
        </a:solidFill>
        <a:effectLst/>
      </p:bgPr>
    </p:bg>
    <p:spTree>
      <p:nvGrpSpPr>
        <p:cNvPr id="1" name="Shape 104"/>
        <p:cNvGrpSpPr/>
        <p:nvPr/>
      </p:nvGrpSpPr>
      <p:grpSpPr>
        <a:xfrm>
          <a:off x="0" y="0"/>
          <a:ext cx="0" cy="0"/>
          <a:chOff x="0" y="0"/>
          <a:chExt cx="0" cy="0"/>
        </a:xfrm>
      </p:grpSpPr>
      <p:sp>
        <p:nvSpPr>
          <p:cNvPr id="105" name="Google Shape;105;p33"/>
          <p:cNvSpPr>
            <a:spLocks noGrp="1"/>
          </p:cNvSpPr>
          <p:nvPr>
            <p:ph type="pic" idx="2"/>
          </p:nvPr>
        </p:nvSpPr>
        <p:spPr>
          <a:xfrm>
            <a:off x="6967538" y="0"/>
            <a:ext cx="5224462" cy="6858000"/>
          </a:xfrm>
          <a:prstGeom prst="rect">
            <a:avLst/>
          </a:prstGeom>
          <a:noFill/>
          <a:ln>
            <a:noFill/>
          </a:ln>
        </p:spPr>
      </p:sp>
      <p:sp>
        <p:nvSpPr>
          <p:cNvPr id="106" name="Google Shape;106;p33"/>
          <p:cNvSpPr txBox="1">
            <a:spLocks noGrp="1"/>
          </p:cNvSpPr>
          <p:nvPr>
            <p:ph type="body" idx="1"/>
          </p:nvPr>
        </p:nvSpPr>
        <p:spPr>
          <a:xfrm>
            <a:off x="695325" y="453441"/>
            <a:ext cx="6029325" cy="59430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4000"/>
              <a:buFont typeface="Arial Black"/>
              <a:buNone/>
              <a:defRPr sz="4000">
                <a:solidFill>
                  <a:schemeClr val="accent1"/>
                </a:solidFill>
                <a:latin typeface="Arial Black"/>
                <a:ea typeface="Arial Black"/>
                <a:cs typeface="Arial Black"/>
                <a:sym typeface="Arial Black"/>
              </a:defRPr>
            </a:lvl1pPr>
            <a:lvl2pPr marL="914400" lvl="1" indent="-228600" algn="l">
              <a:lnSpc>
                <a:spcPct val="90000"/>
              </a:lnSpc>
              <a:spcBef>
                <a:spcPts val="500"/>
              </a:spcBef>
              <a:spcAft>
                <a:spcPts val="0"/>
              </a:spcAft>
              <a:buClr>
                <a:schemeClr val="accent6"/>
              </a:buClr>
              <a:buSzPts val="2800"/>
              <a:buFont typeface="Arial"/>
              <a:buNone/>
              <a:defRPr sz="2800"/>
            </a:lvl2pPr>
            <a:lvl3pPr marL="1371600" lvl="2" indent="-228600" algn="l">
              <a:lnSpc>
                <a:spcPct val="90000"/>
              </a:lnSpc>
              <a:spcBef>
                <a:spcPts val="500"/>
              </a:spcBef>
              <a:spcAft>
                <a:spcPts val="0"/>
              </a:spcAft>
              <a:buSzPts val="2000"/>
              <a:buNone/>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3"/>
          <p:cNvSpPr txBox="1">
            <a:spLocks noGrp="1"/>
          </p:cNvSpPr>
          <p:nvPr>
            <p:ph type="body" idx="3"/>
          </p:nvPr>
        </p:nvSpPr>
        <p:spPr>
          <a:xfrm>
            <a:off x="695325" y="1320801"/>
            <a:ext cx="6029325" cy="50837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6635134"/>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i punktlista">
  <p:cSld name="Text i punktlista">
    <p:bg>
      <p:bgPr>
        <a:solidFill>
          <a:schemeClr val="lt1"/>
        </a:solidFill>
        <a:effectLst/>
      </p:bgPr>
    </p:bg>
    <p:spTree>
      <p:nvGrpSpPr>
        <p:cNvPr id="1" name="Shape 108"/>
        <p:cNvGrpSpPr/>
        <p:nvPr/>
      </p:nvGrpSpPr>
      <p:grpSpPr>
        <a:xfrm>
          <a:off x="0" y="0"/>
          <a:ext cx="0" cy="0"/>
          <a:chOff x="0" y="0"/>
          <a:chExt cx="0" cy="0"/>
        </a:xfrm>
      </p:grpSpPr>
      <p:sp>
        <p:nvSpPr>
          <p:cNvPr id="109" name="Google Shape;10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6"/>
          <p:cNvSpPr txBox="1">
            <a:spLocks noGrp="1"/>
          </p:cNvSpPr>
          <p:nvPr>
            <p:ph type="body" idx="1"/>
          </p:nvPr>
        </p:nvSpPr>
        <p:spPr>
          <a:xfrm>
            <a:off x="838200" y="1930400"/>
            <a:ext cx="10515600" cy="4241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30875079"/>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A0A9BD-3415-5A48-BE41-B2A7CB231A5B}"/>
              </a:ext>
            </a:extLst>
          </p:cNvPr>
          <p:cNvSpPr txBox="1">
            <a:spLocks/>
          </p:cNvSpPr>
          <p:nvPr userDrawn="1"/>
        </p:nvSpPr>
        <p:spPr>
          <a:xfrm>
            <a:off x="1524000" y="2453953"/>
            <a:ext cx="7501812" cy="177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8000" dirty="0">
                <a:solidFill>
                  <a:schemeClr val="bg1"/>
                </a:solidFill>
              </a:rPr>
              <a:t>NÄRA VÅRD</a:t>
            </a:r>
            <a:br>
              <a:rPr lang="sv-SE" sz="4800" dirty="0">
                <a:solidFill>
                  <a:schemeClr val="bg1"/>
                </a:solidFill>
              </a:rPr>
            </a:br>
            <a:r>
              <a:rPr lang="sv-SE" sz="2800" b="0" i="0" kern="1200" dirty="0">
                <a:solidFill>
                  <a:schemeClr val="bg1"/>
                </a:solidFill>
                <a:latin typeface="Arial" panose="020B0604020202020204" pitchFamily="34" charset="0"/>
                <a:ea typeface="+mj-ea"/>
                <a:cs typeface="Arial" panose="020B0604020202020204" pitchFamily="34" charset="0"/>
              </a:rPr>
              <a:t>ÖSTERGÖTLAND</a:t>
            </a:r>
            <a:endParaRPr lang="sv-SE" b="0" i="0" dirty="0">
              <a:solidFill>
                <a:schemeClr val="bg1"/>
              </a:solidFill>
              <a:latin typeface="Arial" panose="020B0604020202020204" pitchFamily="34" charset="0"/>
              <a:cs typeface="Arial" panose="020B0604020202020204" pitchFamily="34" charset="0"/>
            </a:endParaRPr>
          </a:p>
        </p:txBody>
      </p:sp>
      <p:cxnSp>
        <p:nvCxnSpPr>
          <p:cNvPr id="3" name="Rak 2">
            <a:extLst>
              <a:ext uri="{FF2B5EF4-FFF2-40B4-BE49-F238E27FC236}">
                <a16:creationId xmlns:a16="http://schemas.microsoft.com/office/drawing/2014/main" id="{76BC9A89-9D77-5D4B-8246-F3222D805603}"/>
              </a:ext>
            </a:extLst>
          </p:cNvPr>
          <p:cNvCxnSpPr>
            <a:cxnSpLocks/>
          </p:cNvCxnSpPr>
          <p:nvPr userDrawn="1"/>
        </p:nvCxnSpPr>
        <p:spPr>
          <a:xfrm>
            <a:off x="1631950" y="4385387"/>
            <a:ext cx="72723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9523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ra rubrik">
  <p:cSld name="Bara rubrik">
    <p:bg>
      <p:bgPr>
        <a:solidFill>
          <a:schemeClr val="lt1"/>
        </a:solidFill>
        <a:effectLst/>
      </p:bgPr>
    </p:bg>
    <p:spTree>
      <p:nvGrpSpPr>
        <p:cNvPr id="1" name="Shape 115"/>
        <p:cNvGrpSpPr/>
        <p:nvPr/>
      </p:nvGrpSpPr>
      <p:grpSpPr>
        <a:xfrm>
          <a:off x="0" y="0"/>
          <a:ext cx="0" cy="0"/>
          <a:chOff x="0" y="0"/>
          <a:chExt cx="0" cy="0"/>
        </a:xfrm>
      </p:grpSpPr>
      <p:sp>
        <p:nvSpPr>
          <p:cNvPr id="116" name="Google Shape;116;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06371311"/>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vslutande med alla loggor">
  <p:cSld name="Avslutande med alla loggor">
    <p:bg>
      <p:bgPr>
        <a:solidFill>
          <a:schemeClr val="lt1"/>
        </a:solidFill>
        <a:effectLst/>
      </p:bgPr>
    </p:bg>
    <p:spTree>
      <p:nvGrpSpPr>
        <p:cNvPr id="1" name="Shape 117"/>
        <p:cNvGrpSpPr/>
        <p:nvPr/>
      </p:nvGrpSpPr>
      <p:grpSpPr>
        <a:xfrm>
          <a:off x="0" y="0"/>
          <a:ext cx="0" cy="0"/>
          <a:chOff x="0" y="0"/>
          <a:chExt cx="0" cy="0"/>
        </a:xfrm>
      </p:grpSpPr>
      <p:pic>
        <p:nvPicPr>
          <p:cNvPr id="118" name="Google Shape;118;p80"/>
          <p:cNvPicPr preferRelativeResize="0"/>
          <p:nvPr/>
        </p:nvPicPr>
        <p:blipFill rotWithShape="1">
          <a:blip r:embed="rId2">
            <a:alphaModFix/>
          </a:blip>
          <a:srcRect/>
          <a:stretch/>
        </p:blipFill>
        <p:spPr>
          <a:xfrm>
            <a:off x="3964295" y="4559361"/>
            <a:ext cx="983619" cy="402586"/>
          </a:xfrm>
          <a:prstGeom prst="rect">
            <a:avLst/>
          </a:prstGeom>
          <a:noFill/>
          <a:ln>
            <a:noFill/>
          </a:ln>
        </p:spPr>
      </p:pic>
      <p:pic>
        <p:nvPicPr>
          <p:cNvPr id="119" name="Google Shape;119;p80"/>
          <p:cNvPicPr preferRelativeResize="0"/>
          <p:nvPr/>
        </p:nvPicPr>
        <p:blipFill rotWithShape="1">
          <a:blip r:embed="rId3">
            <a:alphaModFix/>
          </a:blip>
          <a:srcRect/>
          <a:stretch/>
        </p:blipFill>
        <p:spPr>
          <a:xfrm>
            <a:off x="724541" y="5193188"/>
            <a:ext cx="1508042" cy="388127"/>
          </a:xfrm>
          <a:prstGeom prst="rect">
            <a:avLst/>
          </a:prstGeom>
          <a:noFill/>
          <a:ln>
            <a:noFill/>
          </a:ln>
        </p:spPr>
      </p:pic>
      <p:pic>
        <p:nvPicPr>
          <p:cNvPr id="120" name="Google Shape;120;p80"/>
          <p:cNvPicPr preferRelativeResize="0"/>
          <p:nvPr/>
        </p:nvPicPr>
        <p:blipFill rotWithShape="1">
          <a:blip r:embed="rId4">
            <a:alphaModFix/>
          </a:blip>
          <a:srcRect/>
          <a:stretch/>
        </p:blipFill>
        <p:spPr>
          <a:xfrm>
            <a:off x="2404349" y="5801527"/>
            <a:ext cx="632760" cy="469392"/>
          </a:xfrm>
          <a:prstGeom prst="rect">
            <a:avLst/>
          </a:prstGeom>
          <a:noFill/>
          <a:ln>
            <a:noFill/>
          </a:ln>
        </p:spPr>
      </p:pic>
      <p:pic>
        <p:nvPicPr>
          <p:cNvPr id="121" name="Google Shape;121;p80"/>
          <p:cNvPicPr preferRelativeResize="0"/>
          <p:nvPr/>
        </p:nvPicPr>
        <p:blipFill rotWithShape="1">
          <a:blip r:embed="rId5">
            <a:alphaModFix/>
          </a:blip>
          <a:srcRect/>
          <a:stretch/>
        </p:blipFill>
        <p:spPr>
          <a:xfrm>
            <a:off x="5345703" y="4554657"/>
            <a:ext cx="980703" cy="433542"/>
          </a:xfrm>
          <a:prstGeom prst="rect">
            <a:avLst/>
          </a:prstGeom>
          <a:noFill/>
          <a:ln>
            <a:noFill/>
          </a:ln>
        </p:spPr>
      </p:pic>
      <p:pic>
        <p:nvPicPr>
          <p:cNvPr id="122" name="Google Shape;122;p80"/>
          <p:cNvPicPr preferRelativeResize="0"/>
          <p:nvPr/>
        </p:nvPicPr>
        <p:blipFill rotWithShape="1">
          <a:blip r:embed="rId6">
            <a:alphaModFix/>
          </a:blip>
          <a:srcRect/>
          <a:stretch/>
        </p:blipFill>
        <p:spPr>
          <a:xfrm>
            <a:off x="6583887" y="5761026"/>
            <a:ext cx="1627178" cy="515479"/>
          </a:xfrm>
          <a:prstGeom prst="rect">
            <a:avLst/>
          </a:prstGeom>
          <a:noFill/>
          <a:ln>
            <a:noFill/>
          </a:ln>
        </p:spPr>
      </p:pic>
      <p:pic>
        <p:nvPicPr>
          <p:cNvPr id="123" name="Google Shape;123;p80" descr="\\SR-Disk-2\Hem0008\casjan\Mina dokument\Grafisk design\Logotyper\Andra logotyper\norrkoping.png"/>
          <p:cNvPicPr preferRelativeResize="0"/>
          <p:nvPr/>
        </p:nvPicPr>
        <p:blipFill rotWithShape="1">
          <a:blip r:embed="rId7">
            <a:alphaModFix/>
          </a:blip>
          <a:srcRect/>
          <a:stretch/>
        </p:blipFill>
        <p:spPr>
          <a:xfrm>
            <a:off x="3640196" y="5832885"/>
            <a:ext cx="766995" cy="406677"/>
          </a:xfrm>
          <a:prstGeom prst="rect">
            <a:avLst/>
          </a:prstGeom>
          <a:noFill/>
          <a:ln>
            <a:noFill/>
          </a:ln>
        </p:spPr>
      </p:pic>
      <p:pic>
        <p:nvPicPr>
          <p:cNvPr id="124" name="Google Shape;124;p80" descr="\\SR-Disk-2\Hem0008\casjan\Mina dokument\Grafisk design\Logotyper\LKPG_Ide_ligg_PMS130.png"/>
          <p:cNvPicPr preferRelativeResize="0"/>
          <p:nvPr/>
        </p:nvPicPr>
        <p:blipFill rotWithShape="1">
          <a:blip r:embed="rId8">
            <a:alphaModFix/>
          </a:blip>
          <a:srcRect/>
          <a:stretch/>
        </p:blipFill>
        <p:spPr>
          <a:xfrm>
            <a:off x="724541" y="5835126"/>
            <a:ext cx="1245934" cy="378291"/>
          </a:xfrm>
          <a:prstGeom prst="rect">
            <a:avLst/>
          </a:prstGeom>
          <a:noFill/>
          <a:ln>
            <a:noFill/>
          </a:ln>
        </p:spPr>
      </p:pic>
      <p:pic>
        <p:nvPicPr>
          <p:cNvPr id="125" name="Google Shape;125;p80"/>
          <p:cNvPicPr preferRelativeResize="0"/>
          <p:nvPr/>
        </p:nvPicPr>
        <p:blipFill rotWithShape="1">
          <a:blip r:embed="rId9">
            <a:alphaModFix/>
          </a:blip>
          <a:srcRect/>
          <a:stretch/>
        </p:blipFill>
        <p:spPr>
          <a:xfrm>
            <a:off x="658249" y="4563232"/>
            <a:ext cx="1056879" cy="376125"/>
          </a:xfrm>
          <a:prstGeom prst="rect">
            <a:avLst/>
          </a:prstGeom>
          <a:noFill/>
          <a:ln>
            <a:noFill/>
          </a:ln>
        </p:spPr>
      </p:pic>
      <p:pic>
        <p:nvPicPr>
          <p:cNvPr id="126" name="Google Shape;126;p80"/>
          <p:cNvPicPr preferRelativeResize="0"/>
          <p:nvPr/>
        </p:nvPicPr>
        <p:blipFill rotWithShape="1">
          <a:blip r:embed="rId10">
            <a:alphaModFix/>
          </a:blip>
          <a:srcRect/>
          <a:stretch/>
        </p:blipFill>
        <p:spPr>
          <a:xfrm>
            <a:off x="4947914" y="5829424"/>
            <a:ext cx="703922" cy="384732"/>
          </a:xfrm>
          <a:prstGeom prst="rect">
            <a:avLst/>
          </a:prstGeom>
          <a:noFill/>
          <a:ln>
            <a:noFill/>
          </a:ln>
        </p:spPr>
      </p:pic>
      <p:pic>
        <p:nvPicPr>
          <p:cNvPr id="127" name="Google Shape;127;p80"/>
          <p:cNvPicPr preferRelativeResize="0"/>
          <p:nvPr/>
        </p:nvPicPr>
        <p:blipFill rotWithShape="1">
          <a:blip r:embed="rId11">
            <a:alphaModFix/>
          </a:blip>
          <a:srcRect/>
          <a:stretch/>
        </p:blipFill>
        <p:spPr>
          <a:xfrm>
            <a:off x="4640163" y="5193188"/>
            <a:ext cx="1686243" cy="357896"/>
          </a:xfrm>
          <a:prstGeom prst="rect">
            <a:avLst/>
          </a:prstGeom>
          <a:noFill/>
          <a:ln>
            <a:noFill/>
          </a:ln>
        </p:spPr>
      </p:pic>
      <p:pic>
        <p:nvPicPr>
          <p:cNvPr id="128" name="Google Shape;128;p80"/>
          <p:cNvPicPr preferRelativeResize="0"/>
          <p:nvPr/>
        </p:nvPicPr>
        <p:blipFill rotWithShape="1">
          <a:blip r:embed="rId12">
            <a:alphaModFix/>
          </a:blip>
          <a:srcRect/>
          <a:stretch/>
        </p:blipFill>
        <p:spPr>
          <a:xfrm>
            <a:off x="2600180" y="5193188"/>
            <a:ext cx="1730029" cy="385258"/>
          </a:xfrm>
          <a:prstGeom prst="rect">
            <a:avLst/>
          </a:prstGeom>
          <a:noFill/>
          <a:ln>
            <a:noFill/>
          </a:ln>
        </p:spPr>
      </p:pic>
      <p:pic>
        <p:nvPicPr>
          <p:cNvPr id="129" name="Google Shape;129;p80"/>
          <p:cNvPicPr preferRelativeResize="0"/>
          <p:nvPr/>
        </p:nvPicPr>
        <p:blipFill rotWithShape="1">
          <a:blip r:embed="rId13">
            <a:alphaModFix/>
          </a:blip>
          <a:srcRect/>
          <a:stretch/>
        </p:blipFill>
        <p:spPr>
          <a:xfrm>
            <a:off x="6548277" y="4468690"/>
            <a:ext cx="1508115" cy="582374"/>
          </a:xfrm>
          <a:prstGeom prst="rect">
            <a:avLst/>
          </a:prstGeom>
          <a:noFill/>
          <a:ln>
            <a:noFill/>
          </a:ln>
        </p:spPr>
      </p:pic>
      <p:pic>
        <p:nvPicPr>
          <p:cNvPr id="130" name="Google Shape;130;p80"/>
          <p:cNvPicPr preferRelativeResize="0"/>
          <p:nvPr/>
        </p:nvPicPr>
        <p:blipFill rotWithShape="1">
          <a:blip r:embed="rId14">
            <a:alphaModFix/>
          </a:blip>
          <a:srcRect/>
          <a:stretch/>
        </p:blipFill>
        <p:spPr>
          <a:xfrm>
            <a:off x="2600183" y="4591986"/>
            <a:ext cx="826144" cy="347372"/>
          </a:xfrm>
          <a:prstGeom prst="rect">
            <a:avLst/>
          </a:prstGeom>
          <a:noFill/>
          <a:ln>
            <a:noFill/>
          </a:ln>
        </p:spPr>
      </p:pic>
      <p:pic>
        <p:nvPicPr>
          <p:cNvPr id="131" name="Google Shape;131;p80"/>
          <p:cNvPicPr preferRelativeResize="0"/>
          <p:nvPr/>
        </p:nvPicPr>
        <p:blipFill rotWithShape="1">
          <a:blip r:embed="rId15">
            <a:alphaModFix/>
          </a:blip>
          <a:srcRect/>
          <a:stretch/>
        </p:blipFill>
        <p:spPr>
          <a:xfrm>
            <a:off x="6723834" y="5207084"/>
            <a:ext cx="1428850" cy="303089"/>
          </a:xfrm>
          <a:prstGeom prst="rect">
            <a:avLst/>
          </a:prstGeom>
          <a:noFill/>
          <a:ln>
            <a:noFill/>
          </a:ln>
        </p:spPr>
      </p:pic>
      <p:sp>
        <p:nvSpPr>
          <p:cNvPr id="132" name="Google Shape;132;p80"/>
          <p:cNvSpPr/>
          <p:nvPr/>
        </p:nvSpPr>
        <p:spPr>
          <a:xfrm>
            <a:off x="658249" y="3655376"/>
            <a:ext cx="218200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v-SE" sz="1600" b="0" i="0" u="none" strike="noStrike" cap="none">
                <a:solidFill>
                  <a:srgbClr val="2A9EC8"/>
                </a:solidFill>
                <a:latin typeface="Arial"/>
                <a:ea typeface="Arial"/>
                <a:cs typeface="Arial"/>
                <a:sym typeface="Arial"/>
              </a:rPr>
              <a:t>Ett samarbete mellan: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16336146"/>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ubrik + 2 bilder">
  <p:cSld name="Rubrik + 2 bilder">
    <p:bg>
      <p:bgPr>
        <a:solidFill>
          <a:schemeClr val="lt1"/>
        </a:solidFill>
        <a:effectLst/>
      </p:bgPr>
    </p:bg>
    <p:spTree>
      <p:nvGrpSpPr>
        <p:cNvPr id="1" name="Shape 133"/>
        <p:cNvGrpSpPr/>
        <p:nvPr/>
      </p:nvGrpSpPr>
      <p:grpSpPr>
        <a:xfrm>
          <a:off x="0" y="0"/>
          <a:ext cx="0" cy="0"/>
          <a:chOff x="0" y="0"/>
          <a:chExt cx="0" cy="0"/>
        </a:xfrm>
      </p:grpSpPr>
      <p:sp>
        <p:nvSpPr>
          <p:cNvPr id="134" name="Google Shape;134;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81"/>
          <p:cNvSpPr>
            <a:spLocks noGrp="1"/>
          </p:cNvSpPr>
          <p:nvPr>
            <p:ph type="pic" idx="2"/>
          </p:nvPr>
        </p:nvSpPr>
        <p:spPr>
          <a:xfrm>
            <a:off x="871538" y="1845276"/>
            <a:ext cx="4573673" cy="4415481"/>
          </a:xfrm>
          <a:prstGeom prst="rect">
            <a:avLst/>
          </a:prstGeom>
          <a:noFill/>
          <a:ln>
            <a:noFill/>
          </a:ln>
        </p:spPr>
      </p:sp>
      <p:sp>
        <p:nvSpPr>
          <p:cNvPr id="136" name="Google Shape;136;p81"/>
          <p:cNvSpPr>
            <a:spLocks noGrp="1"/>
          </p:cNvSpPr>
          <p:nvPr>
            <p:ph type="pic" idx="3"/>
          </p:nvPr>
        </p:nvSpPr>
        <p:spPr>
          <a:xfrm>
            <a:off x="5597611" y="1845276"/>
            <a:ext cx="4057135" cy="4415481"/>
          </a:xfrm>
          <a:prstGeom prst="rect">
            <a:avLst/>
          </a:prstGeom>
          <a:noFill/>
          <a:ln>
            <a:noFill/>
          </a:ln>
        </p:spPr>
      </p:sp>
    </p:spTree>
    <p:extLst>
      <p:ext uri="{BB962C8B-B14F-4D97-AF65-F5344CB8AC3E}">
        <p14:creationId xmlns:p14="http://schemas.microsoft.com/office/powerpoint/2010/main" val="1563379642"/>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ubrik + 3 bilder - ingen bubbla">
  <p:cSld name="Rubrik + 3 bilder - ingen bubbla">
    <p:bg>
      <p:bgPr>
        <a:solidFill>
          <a:schemeClr val="lt1"/>
        </a:solidFill>
        <a:effectLst/>
      </p:bgPr>
    </p:bg>
    <p:spTree>
      <p:nvGrpSpPr>
        <p:cNvPr id="1" name="Shape 137"/>
        <p:cNvGrpSpPr/>
        <p:nvPr/>
      </p:nvGrpSpPr>
      <p:grpSpPr>
        <a:xfrm>
          <a:off x="0" y="0"/>
          <a:ext cx="0" cy="0"/>
          <a:chOff x="0" y="0"/>
          <a:chExt cx="0" cy="0"/>
        </a:xfrm>
      </p:grpSpPr>
      <p:sp>
        <p:nvSpPr>
          <p:cNvPr id="138" name="Google Shape;138;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82"/>
          <p:cNvSpPr>
            <a:spLocks noGrp="1"/>
          </p:cNvSpPr>
          <p:nvPr>
            <p:ph type="pic" idx="2"/>
          </p:nvPr>
        </p:nvSpPr>
        <p:spPr>
          <a:xfrm>
            <a:off x="871538" y="1845276"/>
            <a:ext cx="4573673" cy="4415481"/>
          </a:xfrm>
          <a:prstGeom prst="rect">
            <a:avLst/>
          </a:prstGeom>
          <a:noFill/>
          <a:ln>
            <a:noFill/>
          </a:ln>
        </p:spPr>
      </p:sp>
      <p:sp>
        <p:nvSpPr>
          <p:cNvPr id="140" name="Google Shape;140;p82"/>
          <p:cNvSpPr>
            <a:spLocks noGrp="1"/>
          </p:cNvSpPr>
          <p:nvPr>
            <p:ph type="pic" idx="3"/>
          </p:nvPr>
        </p:nvSpPr>
        <p:spPr>
          <a:xfrm>
            <a:off x="5597611" y="1845277"/>
            <a:ext cx="5756189" cy="1935892"/>
          </a:xfrm>
          <a:prstGeom prst="rect">
            <a:avLst/>
          </a:prstGeom>
          <a:noFill/>
          <a:ln>
            <a:noFill/>
          </a:ln>
        </p:spPr>
      </p:sp>
      <p:sp>
        <p:nvSpPr>
          <p:cNvPr id="141" name="Google Shape;141;p82"/>
          <p:cNvSpPr>
            <a:spLocks noGrp="1"/>
          </p:cNvSpPr>
          <p:nvPr>
            <p:ph type="pic" idx="4"/>
          </p:nvPr>
        </p:nvSpPr>
        <p:spPr>
          <a:xfrm>
            <a:off x="5597611" y="3935758"/>
            <a:ext cx="5756189" cy="2320881"/>
          </a:xfrm>
          <a:prstGeom prst="rect">
            <a:avLst/>
          </a:prstGeom>
          <a:noFill/>
          <a:ln>
            <a:noFill/>
          </a:ln>
        </p:spPr>
      </p:sp>
    </p:spTree>
    <p:extLst>
      <p:ext uri="{BB962C8B-B14F-4D97-AF65-F5344CB8AC3E}">
        <p14:creationId xmlns:p14="http://schemas.microsoft.com/office/powerpoint/2010/main" val="4150026292"/>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ld">
  <p:cSld name="Bild">
    <p:bg>
      <p:bgPr>
        <a:solidFill>
          <a:schemeClr val="lt1"/>
        </a:solidFill>
        <a:effectLst/>
      </p:bgPr>
    </p:bg>
    <p:spTree>
      <p:nvGrpSpPr>
        <p:cNvPr id="1" name="Shape 142"/>
        <p:cNvGrpSpPr/>
        <p:nvPr/>
      </p:nvGrpSpPr>
      <p:grpSpPr>
        <a:xfrm>
          <a:off x="0" y="0"/>
          <a:ext cx="0" cy="0"/>
          <a:chOff x="0" y="0"/>
          <a:chExt cx="0" cy="0"/>
        </a:xfrm>
      </p:grpSpPr>
      <p:sp>
        <p:nvSpPr>
          <p:cNvPr id="143" name="Google Shape;143;p84"/>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1165505154"/>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ell">
  <p:cSld name="Tabell">
    <p:spTree>
      <p:nvGrpSpPr>
        <p:cNvPr id="1" name="Shape 144"/>
        <p:cNvGrpSpPr/>
        <p:nvPr/>
      </p:nvGrpSpPr>
      <p:grpSpPr>
        <a:xfrm>
          <a:off x="0" y="0"/>
          <a:ext cx="0" cy="0"/>
          <a:chOff x="0" y="0"/>
          <a:chExt cx="0" cy="0"/>
        </a:xfrm>
      </p:grpSpPr>
      <p:sp>
        <p:nvSpPr>
          <p:cNvPr id="145" name="Google Shape;145;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78037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146"/>
        <p:cNvGrpSpPr/>
        <p:nvPr/>
      </p:nvGrpSpPr>
      <p:grpSpPr>
        <a:xfrm>
          <a:off x="0" y="0"/>
          <a:ext cx="0" cy="0"/>
          <a:chOff x="0" y="0"/>
          <a:chExt cx="0" cy="0"/>
        </a:xfrm>
      </p:grpSpPr>
    </p:spTree>
    <p:extLst>
      <p:ext uri="{BB962C8B-B14F-4D97-AF65-F5344CB8AC3E}">
        <p14:creationId xmlns:p14="http://schemas.microsoft.com/office/powerpoint/2010/main" val="4169123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om utan bubbla">
  <p:cSld name="Tom utan bubbla">
    <p:spTree>
      <p:nvGrpSpPr>
        <p:cNvPr id="1" name="Shape 147"/>
        <p:cNvGrpSpPr/>
        <p:nvPr/>
      </p:nvGrpSpPr>
      <p:grpSpPr>
        <a:xfrm>
          <a:off x="0" y="0"/>
          <a:ext cx="0" cy="0"/>
          <a:chOff x="0" y="0"/>
          <a:chExt cx="0" cy="0"/>
        </a:xfrm>
      </p:grpSpPr>
    </p:spTree>
    <p:extLst>
      <p:ext uri="{BB962C8B-B14F-4D97-AF65-F5344CB8AC3E}">
        <p14:creationId xmlns:p14="http://schemas.microsoft.com/office/powerpoint/2010/main" val="3065554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ubrik och innehåll" type="obj">
  <p:cSld name="Rubrik och innehåll">
    <p:spTree>
      <p:nvGrpSpPr>
        <p:cNvPr id="1" name="Shape 148"/>
        <p:cNvGrpSpPr/>
        <p:nvPr/>
      </p:nvGrpSpPr>
      <p:grpSpPr>
        <a:xfrm>
          <a:off x="0" y="0"/>
          <a:ext cx="0" cy="0"/>
          <a:chOff x="0" y="0"/>
          <a:chExt cx="0" cy="0"/>
        </a:xfrm>
      </p:grpSpPr>
      <p:sp>
        <p:nvSpPr>
          <p:cNvPr id="149" name="Google Shape;149;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1610305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Rubrik">
  <p:cSld name="Rubrik">
    <p:bg>
      <p:bgPr>
        <a:solidFill>
          <a:schemeClr val="accent6"/>
        </a:solidFill>
        <a:effectLst/>
      </p:bgPr>
    </p:bg>
    <p:spTree>
      <p:nvGrpSpPr>
        <p:cNvPr id="1" name="Shape 154"/>
        <p:cNvGrpSpPr/>
        <p:nvPr/>
      </p:nvGrpSpPr>
      <p:grpSpPr>
        <a:xfrm>
          <a:off x="0" y="0"/>
          <a:ext cx="0" cy="0"/>
          <a:chOff x="0" y="0"/>
          <a:chExt cx="0" cy="0"/>
        </a:xfrm>
      </p:grpSpPr>
      <p:cxnSp>
        <p:nvCxnSpPr>
          <p:cNvPr id="155" name="Google Shape;155;p89"/>
          <p:cNvCxnSpPr/>
          <p:nvPr/>
        </p:nvCxnSpPr>
        <p:spPr>
          <a:xfrm>
            <a:off x="1631950" y="4385387"/>
            <a:ext cx="7272338" cy="0"/>
          </a:xfrm>
          <a:prstGeom prst="straightConnector1">
            <a:avLst/>
          </a:prstGeom>
          <a:noFill/>
          <a:ln w="28575" cap="flat" cmpd="sng">
            <a:solidFill>
              <a:schemeClr val="lt1"/>
            </a:solidFill>
            <a:prstDash val="solid"/>
            <a:miter lim="800000"/>
            <a:headEnd type="none" w="sm" len="sm"/>
            <a:tailEnd type="none" w="sm" len="sm"/>
          </a:ln>
        </p:spPr>
      </p:cxnSp>
      <p:sp>
        <p:nvSpPr>
          <p:cNvPr id="156" name="Google Shape;156;p89"/>
          <p:cNvSpPr txBox="1"/>
          <p:nvPr/>
        </p:nvSpPr>
        <p:spPr>
          <a:xfrm>
            <a:off x="1524000" y="2453953"/>
            <a:ext cx="7501812" cy="17702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8000"/>
              <a:buFont typeface="Arial Black"/>
              <a:buNone/>
            </a:pPr>
            <a:r>
              <a:rPr lang="sv-SE" sz="8000" b="0" i="0" u="none" strike="noStrike" cap="none">
                <a:solidFill>
                  <a:srgbClr val="FFFFFF"/>
                </a:solidFill>
                <a:latin typeface="Arial Black"/>
                <a:ea typeface="Arial Black"/>
                <a:cs typeface="Arial Black"/>
                <a:sym typeface="Arial Black"/>
              </a:rPr>
              <a:t>NÄRA VÅRD</a:t>
            </a:r>
            <a:br>
              <a:rPr lang="sv-SE" sz="4800" b="0" i="0" u="none" strike="noStrike" cap="none">
                <a:solidFill>
                  <a:srgbClr val="FFFFFF"/>
                </a:solidFill>
                <a:latin typeface="Arial Black"/>
                <a:ea typeface="Arial Black"/>
                <a:cs typeface="Arial Black"/>
                <a:sym typeface="Arial Black"/>
              </a:rPr>
            </a:br>
            <a:r>
              <a:rPr lang="sv-SE" sz="2800" b="0" i="0" u="none" strike="noStrike" cap="none">
                <a:solidFill>
                  <a:srgbClr val="FFFFFF"/>
                </a:solidFill>
                <a:latin typeface="Arial"/>
                <a:ea typeface="Arial"/>
                <a:cs typeface="Arial"/>
                <a:sym typeface="Arial"/>
              </a:rPr>
              <a:t>ÖSTERGÖTLAND</a:t>
            </a:r>
            <a:endParaRPr sz="44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34870964"/>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2">
    <p:bg>
      <p:bgPr>
        <a:solidFill>
          <a:schemeClr val="accent1"/>
        </a:solidFill>
        <a:effectLst/>
      </p:bgPr>
    </p:bg>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842CC752-C4DF-C74D-95EF-19629A13291C}"/>
              </a:ext>
            </a:extLst>
          </p:cNvPr>
          <p:cNvSpPr>
            <a:spLocks noGrp="1"/>
          </p:cNvSpPr>
          <p:nvPr>
            <p:ph type="body" sz="quarter" idx="10"/>
          </p:nvPr>
        </p:nvSpPr>
        <p:spPr>
          <a:xfrm>
            <a:off x="695325" y="2076450"/>
            <a:ext cx="8958748" cy="2044700"/>
          </a:xfrm>
        </p:spPr>
        <p:txBody>
          <a:bodyPr/>
          <a:lstStyle>
            <a:lvl1pPr marL="0" indent="0">
              <a:buFontTx/>
              <a:buNone/>
              <a:defRPr sz="4800">
                <a:solidFill>
                  <a:schemeClr val="bg1"/>
                </a:solidFill>
                <a:latin typeface="+mj-lt"/>
              </a:defRPr>
            </a:lvl1pPr>
            <a:lvl2pPr marL="457200" indent="0">
              <a:buClr>
                <a:schemeClr val="bg1"/>
              </a:buClr>
              <a:buFont typeface="Arial" panose="020B0604020202020204" pitchFamily="34" charset="0"/>
              <a:buNone/>
              <a:defRPr sz="2800">
                <a:solidFill>
                  <a:schemeClr val="bg1"/>
                </a:solidFill>
              </a:defRPr>
            </a:lvl2pPr>
            <a:lvl3pPr marL="914400" indent="0">
              <a:buNone/>
              <a:defRPr/>
            </a:lvl3pPr>
          </a:lstStyle>
          <a:p>
            <a:pPr lvl="0"/>
            <a:r>
              <a:rPr lang="sv-SE" dirty="0"/>
              <a:t>Klicka här för att ändra format på bakgrundstexten</a:t>
            </a:r>
          </a:p>
          <a:p>
            <a:pPr lvl="1"/>
            <a:endParaRPr lang="sv-SE" dirty="0"/>
          </a:p>
        </p:txBody>
      </p:sp>
    </p:spTree>
    <p:extLst>
      <p:ext uri="{BB962C8B-B14F-4D97-AF65-F5344CB8AC3E}">
        <p14:creationId xmlns:p14="http://schemas.microsoft.com/office/powerpoint/2010/main" val="3954380488"/>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9D6F40DC-D10E-4B4D-90F5-CD83D5871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5" name="Platshållare för text 5">
            <a:extLst>
              <a:ext uri="{FF2B5EF4-FFF2-40B4-BE49-F238E27FC236}">
                <a16:creationId xmlns:a16="http://schemas.microsoft.com/office/drawing/2014/main" id="{1FD42A86-7F95-E245-9C33-E44293720E11}"/>
              </a:ext>
            </a:extLst>
          </p:cNvPr>
          <p:cNvSpPr>
            <a:spLocks noGrp="1"/>
          </p:cNvSpPr>
          <p:nvPr>
            <p:ph type="body" sz="quarter" idx="10"/>
          </p:nvPr>
        </p:nvSpPr>
        <p:spPr>
          <a:xfrm>
            <a:off x="838200" y="1930400"/>
            <a:ext cx="10515600" cy="4241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407775"/>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11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 punktlista">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6" name="Platshållare för text 5">
            <a:extLst>
              <a:ext uri="{FF2B5EF4-FFF2-40B4-BE49-F238E27FC236}">
                <a16:creationId xmlns:a16="http://schemas.microsoft.com/office/drawing/2014/main" id="{38F9FEAE-DC0A-1A45-B74C-B3D8EB785D14}"/>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2674998"/>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3.emf"/><Relationship Id="rId2" Type="http://schemas.openxmlformats.org/officeDocument/2006/relationships/slideLayout" Target="../slideLayouts/slideLayout10.xml"/><Relationship Id="rId16"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8.jpeg"/><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emf"/><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3.emf"/><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20.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7.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6FCA520-F805-354B-82B7-A12EF3581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CF1BFF60-A396-8F4A-A64A-2EF833328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F1F9D5D0-F84C-EA44-9AE9-684C1FCBC0B2}" type="datetimeFigureOut">
              <a:rPr lang="sv-SE" smtClean="0"/>
              <a:pPr/>
              <a:t>2022-06-15</a:t>
            </a:fld>
            <a:endParaRPr lang="sv-SE" dirty="0"/>
          </a:p>
        </p:txBody>
      </p:sp>
      <p:sp>
        <p:nvSpPr>
          <p:cNvPr id="6" name="Platshållare för bildnummer 5">
            <a:extLst>
              <a:ext uri="{FF2B5EF4-FFF2-40B4-BE49-F238E27FC236}">
                <a16:creationId xmlns:a16="http://schemas.microsoft.com/office/drawing/2014/main" id="{64D670E6-A9EE-FB44-BE38-E168DBFBC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2CD63337-877E-A840-AF3C-023B5915126B}" type="slidenum">
              <a:rPr lang="sv-SE" smtClean="0"/>
              <a:pPr/>
              <a:t>‹#›</a:t>
            </a:fld>
            <a:endParaRPr lang="sv-SE" dirty="0"/>
          </a:p>
        </p:txBody>
      </p:sp>
      <p:sp>
        <p:nvSpPr>
          <p:cNvPr id="8" name="Platshållare för rubrik 7">
            <a:extLst>
              <a:ext uri="{FF2B5EF4-FFF2-40B4-BE49-F238E27FC236}">
                <a16:creationId xmlns:a16="http://schemas.microsoft.com/office/drawing/2014/main" id="{CB8DD57E-1D94-204A-981F-AA4F9A478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9" name="Platshållare för sidfot 8">
            <a:extLst>
              <a:ext uri="{FF2B5EF4-FFF2-40B4-BE49-F238E27FC236}">
                <a16:creationId xmlns:a16="http://schemas.microsoft.com/office/drawing/2014/main" id="{019BA4A6-3293-0D43-A115-D766F6EC7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pic>
        <p:nvPicPr>
          <p:cNvPr id="10" name="Bildobjekt 9">
            <a:extLst>
              <a:ext uri="{FF2B5EF4-FFF2-40B4-BE49-F238E27FC236}">
                <a16:creationId xmlns:a16="http://schemas.microsoft.com/office/drawing/2014/main" id="{EEDAD5A0-8E85-7943-B738-0EA84BC7B609}"/>
              </a:ext>
            </a:extLst>
          </p:cNvPr>
          <p:cNvPicPr>
            <a:picLocks noChangeAspect="1"/>
          </p:cNvPicPr>
          <p:nvPr userDrawn="1"/>
        </p:nvPicPr>
        <p:blipFill>
          <a:blip r:embed="rId6"/>
          <a:srcRect/>
          <a:stretch/>
        </p:blipFill>
        <p:spPr>
          <a:xfrm>
            <a:off x="9912424" y="5227250"/>
            <a:ext cx="1441376" cy="947704"/>
          </a:xfrm>
          <a:prstGeom prst="rect">
            <a:avLst/>
          </a:prstGeom>
        </p:spPr>
      </p:pic>
    </p:spTree>
    <p:extLst>
      <p:ext uri="{BB962C8B-B14F-4D97-AF65-F5344CB8AC3E}">
        <p14:creationId xmlns:p14="http://schemas.microsoft.com/office/powerpoint/2010/main" val="412807750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4"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3CA230D-F123-D849-BDFB-8CCFB4C66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70660DF-7700-7941-8EBC-56C3DD053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A6FDCA-F209-A744-ABF7-1D5B973EE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FF9654-2ABE-5341-B3DF-FDB05032793F}" type="datetimeFigureOut">
              <a:rPr lang="sv-SE" smtClean="0"/>
              <a:pPr/>
              <a:t>2022-06-15</a:t>
            </a:fld>
            <a:endParaRPr lang="sv-SE"/>
          </a:p>
        </p:txBody>
      </p:sp>
      <p:sp>
        <p:nvSpPr>
          <p:cNvPr id="5" name="Platshållare för sidfot 4">
            <a:extLst>
              <a:ext uri="{FF2B5EF4-FFF2-40B4-BE49-F238E27FC236}">
                <a16:creationId xmlns:a16="http://schemas.microsoft.com/office/drawing/2014/main" id="{F86572B1-569C-5248-8AD9-31EEEF431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5855F2BB-0915-D64C-941A-02B722691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33FCBEF-DE7C-1741-815A-802A3B956924}" type="slidenum">
              <a:rPr lang="sv-SE" smtClean="0"/>
              <a:pPr/>
              <a:t>‹#›</a:t>
            </a:fld>
            <a:endParaRPr lang="sv-SE"/>
          </a:p>
        </p:txBody>
      </p:sp>
      <p:pic>
        <p:nvPicPr>
          <p:cNvPr id="9" name="Bildobjekt 8">
            <a:extLst>
              <a:ext uri="{FF2B5EF4-FFF2-40B4-BE49-F238E27FC236}">
                <a16:creationId xmlns:a16="http://schemas.microsoft.com/office/drawing/2014/main" id="{FFEFDA89-8539-1D41-94E0-0DEC7565258C}"/>
              </a:ext>
            </a:extLst>
          </p:cNvPr>
          <p:cNvPicPr>
            <a:picLocks noChangeAspect="1"/>
          </p:cNvPicPr>
          <p:nvPr userDrawn="1"/>
        </p:nvPicPr>
        <p:blipFill>
          <a:blip r:embed="rId6"/>
          <a:srcRect/>
          <a:stretch/>
        </p:blipFill>
        <p:spPr>
          <a:xfrm>
            <a:off x="9920478" y="5232556"/>
            <a:ext cx="1433322" cy="942409"/>
          </a:xfrm>
          <a:prstGeom prst="rect">
            <a:avLst/>
          </a:prstGeom>
        </p:spPr>
      </p:pic>
    </p:spTree>
    <p:extLst>
      <p:ext uri="{BB962C8B-B14F-4D97-AF65-F5344CB8AC3E}">
        <p14:creationId xmlns:p14="http://schemas.microsoft.com/office/powerpoint/2010/main" val="2189443803"/>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3" r:id="rId3"/>
    <p:sldLayoutId id="2147483668"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FD82C7-F9D9-A147-AA79-7F1BC6011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457042D-19FC-9B48-BB54-9E154683A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3FAEC67-4C6D-324E-9F0B-AC3BBD5A6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BA8F-080E-C44B-97C4-39455C22E640}" type="datetimeFigureOut">
              <a:rPr lang="sv-SE" smtClean="0"/>
              <a:t>2022-06-15</a:t>
            </a:fld>
            <a:endParaRPr lang="sv-SE"/>
          </a:p>
        </p:txBody>
      </p:sp>
      <p:sp>
        <p:nvSpPr>
          <p:cNvPr id="5" name="Platshållare för sidfot 4">
            <a:extLst>
              <a:ext uri="{FF2B5EF4-FFF2-40B4-BE49-F238E27FC236}">
                <a16:creationId xmlns:a16="http://schemas.microsoft.com/office/drawing/2014/main" id="{27EBDAD4-88EA-5145-8C97-22F797A78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2852329-8007-1D4A-82A2-6C47E94C3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BB9C1-6CC7-6F43-9932-2F9A322C7B6D}" type="slidenum">
              <a:rPr lang="sv-SE" smtClean="0"/>
              <a:t>‹#›</a:t>
            </a:fld>
            <a:endParaRPr lang="sv-SE"/>
          </a:p>
        </p:txBody>
      </p:sp>
      <p:pic>
        <p:nvPicPr>
          <p:cNvPr id="7" name="Bildobjekt 6">
            <a:extLst>
              <a:ext uri="{FF2B5EF4-FFF2-40B4-BE49-F238E27FC236}">
                <a16:creationId xmlns:a16="http://schemas.microsoft.com/office/drawing/2014/main" id="{6D96F393-A6B8-7847-A28C-F9F486C73E15}"/>
              </a:ext>
            </a:extLst>
          </p:cNvPr>
          <p:cNvPicPr>
            <a:picLocks noChangeAspect="1"/>
          </p:cNvPicPr>
          <p:nvPr userDrawn="1"/>
        </p:nvPicPr>
        <p:blipFill>
          <a:blip r:embed="rId17"/>
          <a:srcRect/>
          <a:stretch/>
        </p:blipFill>
        <p:spPr>
          <a:xfrm>
            <a:off x="9912424" y="5227250"/>
            <a:ext cx="1441376" cy="947704"/>
          </a:xfrm>
          <a:prstGeom prst="rect">
            <a:avLst/>
          </a:prstGeom>
        </p:spPr>
      </p:pic>
    </p:spTree>
    <p:extLst>
      <p:ext uri="{BB962C8B-B14F-4D97-AF65-F5344CB8AC3E}">
        <p14:creationId xmlns:p14="http://schemas.microsoft.com/office/powerpoint/2010/main" val="409468929"/>
      </p:ext>
    </p:extLst>
  </p:cSld>
  <p:clrMap bg1="lt1" tx1="dk1" bg2="lt2" tx2="dk2" accent1="accent1" accent2="accent2" accent3="accent3" accent4="accent4" accent5="accent5" accent6="accent6" hlink="hlink" folHlink="folHlink"/>
  <p:sldLayoutIdLst>
    <p:sldLayoutId id="2147483652" r:id="rId1"/>
    <p:sldLayoutId id="2147483672" r:id="rId2"/>
    <p:sldLayoutId id="2147483675" r:id="rId3"/>
    <p:sldLayoutId id="2147483673" r:id="rId4"/>
    <p:sldLayoutId id="2147483678" r:id="rId5"/>
    <p:sldLayoutId id="2147483676" r:id="rId6"/>
    <p:sldLayoutId id="2147483677" r:id="rId7"/>
    <p:sldLayoutId id="2147483674" r:id="rId8"/>
    <p:sldLayoutId id="2147483653" r:id="rId9"/>
    <p:sldLayoutId id="2147483665" r:id="rId10"/>
    <p:sldLayoutId id="2147483669" r:id="rId11"/>
    <p:sldLayoutId id="2147483670" r:id="rId12"/>
    <p:sldLayoutId id="2147483671" r:id="rId13"/>
    <p:sldLayoutId id="2147483690" r:id="rId14"/>
    <p:sldLayoutId id="2147483693" r:id="rId1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2022-06-15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268628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3CA230D-F123-D849-BDFB-8CCFB4C66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70660DF-7700-7941-8EBC-56C3DD053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A6FDCA-F209-A744-ABF7-1D5B973EE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FF9654-2ABE-5341-B3DF-FDB05032793F}" type="datetimeFigureOut">
              <a:rPr lang="sv-SE" smtClean="0"/>
              <a:pPr/>
              <a:t>2022-06-15</a:t>
            </a:fld>
            <a:endParaRPr lang="sv-SE"/>
          </a:p>
        </p:txBody>
      </p:sp>
      <p:sp>
        <p:nvSpPr>
          <p:cNvPr id="5" name="Platshållare för sidfot 4">
            <a:extLst>
              <a:ext uri="{FF2B5EF4-FFF2-40B4-BE49-F238E27FC236}">
                <a16:creationId xmlns:a16="http://schemas.microsoft.com/office/drawing/2014/main" id="{F86572B1-569C-5248-8AD9-31EEEF431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5855F2BB-0915-D64C-941A-02B722691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33FCBEF-DE7C-1741-815A-802A3B956924}" type="slidenum">
              <a:rPr lang="sv-SE" smtClean="0"/>
              <a:pPr/>
              <a:t>‹#›</a:t>
            </a:fld>
            <a:endParaRPr lang="sv-SE"/>
          </a:p>
        </p:txBody>
      </p:sp>
      <p:pic>
        <p:nvPicPr>
          <p:cNvPr id="9" name="Bildobjekt 8">
            <a:extLst>
              <a:ext uri="{FF2B5EF4-FFF2-40B4-BE49-F238E27FC236}">
                <a16:creationId xmlns:a16="http://schemas.microsoft.com/office/drawing/2014/main" id="{FFEFDA89-8539-1D41-94E0-0DEC7565258C}"/>
              </a:ext>
            </a:extLst>
          </p:cNvPr>
          <p:cNvPicPr>
            <a:picLocks noChangeAspect="1"/>
          </p:cNvPicPr>
          <p:nvPr userDrawn="1"/>
        </p:nvPicPr>
        <p:blipFill>
          <a:blip r:embed="rId6"/>
          <a:srcRect/>
          <a:stretch/>
        </p:blipFill>
        <p:spPr>
          <a:xfrm>
            <a:off x="9920478" y="5232556"/>
            <a:ext cx="1433322" cy="942409"/>
          </a:xfrm>
          <a:prstGeom prst="rect">
            <a:avLst/>
          </a:prstGeom>
        </p:spPr>
      </p:pic>
    </p:spTree>
    <p:extLst>
      <p:ext uri="{BB962C8B-B14F-4D97-AF65-F5344CB8AC3E}">
        <p14:creationId xmlns:p14="http://schemas.microsoft.com/office/powerpoint/2010/main" val="34427082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FD82C7-F9D9-A147-AA79-7F1BC6011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457042D-19FC-9B48-BB54-9E154683A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3FAEC67-4C6D-324E-9F0B-AC3BBD5A6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BA8F-080E-C44B-97C4-39455C22E640}" type="datetimeFigureOut">
              <a:rPr lang="sv-SE" smtClean="0"/>
              <a:t>2022-06-15</a:t>
            </a:fld>
            <a:endParaRPr lang="sv-SE"/>
          </a:p>
        </p:txBody>
      </p:sp>
      <p:sp>
        <p:nvSpPr>
          <p:cNvPr id="5" name="Platshållare för sidfot 4">
            <a:extLst>
              <a:ext uri="{FF2B5EF4-FFF2-40B4-BE49-F238E27FC236}">
                <a16:creationId xmlns:a16="http://schemas.microsoft.com/office/drawing/2014/main" id="{27EBDAD4-88EA-5145-8C97-22F797A78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2852329-8007-1D4A-82A2-6C47E94C3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BB9C1-6CC7-6F43-9932-2F9A322C7B6D}" type="slidenum">
              <a:rPr lang="sv-SE" smtClean="0"/>
              <a:t>‹#›</a:t>
            </a:fld>
            <a:endParaRPr lang="sv-SE"/>
          </a:p>
        </p:txBody>
      </p:sp>
      <p:pic>
        <p:nvPicPr>
          <p:cNvPr id="7" name="Bildobjekt 6">
            <a:extLst>
              <a:ext uri="{FF2B5EF4-FFF2-40B4-BE49-F238E27FC236}">
                <a16:creationId xmlns:a16="http://schemas.microsoft.com/office/drawing/2014/main" id="{6D96F393-A6B8-7847-A28C-F9F486C73E15}"/>
              </a:ext>
            </a:extLst>
          </p:cNvPr>
          <p:cNvPicPr>
            <a:picLocks noChangeAspect="1"/>
          </p:cNvPicPr>
          <p:nvPr userDrawn="1"/>
        </p:nvPicPr>
        <p:blipFill>
          <a:blip r:embed="rId12"/>
          <a:srcRect/>
          <a:stretch/>
        </p:blipFill>
        <p:spPr>
          <a:xfrm>
            <a:off x="9912424" y="5227250"/>
            <a:ext cx="1441376" cy="947704"/>
          </a:xfrm>
          <a:prstGeom prst="rect">
            <a:avLst/>
          </a:prstGeom>
        </p:spPr>
      </p:pic>
    </p:spTree>
    <p:extLst>
      <p:ext uri="{BB962C8B-B14F-4D97-AF65-F5344CB8AC3E}">
        <p14:creationId xmlns:p14="http://schemas.microsoft.com/office/powerpoint/2010/main" val="17422514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24"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Arial Black"/>
              <a:buNone/>
              <a:defRPr sz="4400" b="0" i="0" u="none" strike="noStrike" cap="none">
                <a:solidFill>
                  <a:schemeClr val="accen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6"/>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6"/>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6"/>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6"/>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98" name="Google Shape;98;p32"/>
          <p:cNvPicPr preferRelativeResize="0"/>
          <p:nvPr/>
        </p:nvPicPr>
        <p:blipFill rotWithShape="1">
          <a:blip r:embed="rId16">
            <a:alphaModFix/>
          </a:blip>
          <a:srcRect/>
          <a:stretch/>
        </p:blipFill>
        <p:spPr>
          <a:xfrm>
            <a:off x="9912424" y="5227250"/>
            <a:ext cx="1441376" cy="947704"/>
          </a:xfrm>
          <a:prstGeom prst="rect">
            <a:avLst/>
          </a:prstGeom>
          <a:noFill/>
          <a:ln>
            <a:noFill/>
          </a:ln>
        </p:spPr>
      </p:pic>
    </p:spTree>
    <p:extLst>
      <p:ext uri="{BB962C8B-B14F-4D97-AF65-F5344CB8AC3E}">
        <p14:creationId xmlns:p14="http://schemas.microsoft.com/office/powerpoint/2010/main" val="4187920178"/>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8.xml"/><Relationship Id="rId6" Type="http://schemas.openxmlformats.org/officeDocument/2006/relationships/hyperlink" Target="https://dokument.regionostergotland.se/regsam/Samr%C3%A5det%20f%C3%B6r%20v%C3%A5rd-%20och%20omsorg/Ledningsgrupp%20v%C3%A5rd%20och%20omsorg%20minnesanteckningar/2022/LGVO%20Arbetsplan%202022-23.pdf" TargetMode="External"/><Relationship Id="rId5" Type="http://schemas.openxmlformats.org/officeDocument/2006/relationships/hyperlink" Target="https://dokument.regionostergotland.se/regsam/Samr%C3%A5det%20f%C3%B6r%20v%C3%A5rd-%20och%20omsorg/Samr%C3%A5det%20f%C3%B6r%20v%C3%A5rd%20och%20omsorg%20-%20minnesanteckningar/2022/R%C3%96%202022-2775%20SVO%20Arbetsplan%202022-23%20och%20%C3%A5rsber%C3%A4ttelse%202021.pdf" TargetMode="Externa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https://naravard.regionostergotland.se/nv/visuell-malbild/"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s://naravard.regionostergotland.se/nv/visuell-malbild/nulage"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7.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hyperlink" Target="https://naravard.regionostergotland.se/nv/projekt-och-aktiviteter"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38.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hyperlink" Target="https://naravard.regionostergotland.se/nv/visuell-malbild/malbil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hyperlink" Target="mailto:asa.carlsson@soderkoping.se" TargetMode="External"/><Relationship Id="rId4" Type="http://schemas.openxmlformats.org/officeDocument/2006/relationships/hyperlink" Target="mailto:maria.malmberg@regionostergotland.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hyperlink" Target="https://qrcstockholm.se/patientsamverkan/verktygslada/"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C5818-A21C-2046-91B7-56CC29D1798F}"/>
              </a:ext>
            </a:extLst>
          </p:cNvPr>
          <p:cNvSpPr txBox="1">
            <a:spLocks/>
          </p:cNvSpPr>
          <p:nvPr/>
        </p:nvSpPr>
        <p:spPr>
          <a:xfrm>
            <a:off x="1524000" y="4584441"/>
            <a:ext cx="7501812" cy="10082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sv-SE" sz="4400" b="0" i="0" u="none" strike="noStrike" kern="1200" cap="none" spc="0" normalizeH="0" baseline="0" noProof="0" dirty="0">
                <a:ln>
                  <a:noFill/>
                </a:ln>
                <a:solidFill>
                  <a:srgbClr val="FFFFFF"/>
                </a:solidFill>
                <a:effectLst/>
                <a:uLnTx/>
                <a:uFillTx/>
                <a:latin typeface="Arial Black" panose="020B0A04020102020204"/>
                <a:ea typeface="+mj-ea"/>
                <a:cs typeface="+mj-cs"/>
              </a:rPr>
            </a:br>
            <a:endParaRPr kumimoji="0" lang="sv-SE" sz="4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371732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2A9EC8"/>
                </a:solidFill>
                <a:effectLst/>
                <a:uLnTx/>
                <a:uFillTx/>
                <a:latin typeface="Arial Black" panose="020B0A04020102020204"/>
                <a:ea typeface="+mj-ea"/>
                <a:cs typeface="+mj-cs"/>
              </a:rPr>
              <a:t>Arbetsplaner SVO och LGVO</a:t>
            </a:r>
          </a:p>
        </p:txBody>
      </p:sp>
      <p:pic>
        <p:nvPicPr>
          <p:cNvPr id="10" name="Bildobjekt 9">
            <a:extLst>
              <a:ext uri="{FF2B5EF4-FFF2-40B4-BE49-F238E27FC236}">
                <a16:creationId xmlns:a16="http://schemas.microsoft.com/office/drawing/2014/main" id="{643DCA94-ABC2-482B-B5BE-5E3584F2C080}"/>
              </a:ext>
            </a:extLst>
          </p:cNvPr>
          <p:cNvPicPr>
            <a:picLocks noChangeAspect="1"/>
          </p:cNvPicPr>
          <p:nvPr/>
        </p:nvPicPr>
        <p:blipFill>
          <a:blip r:embed="rId3"/>
          <a:stretch>
            <a:fillRect/>
          </a:stretch>
        </p:blipFill>
        <p:spPr>
          <a:xfrm rot="441071">
            <a:off x="5809065" y="1715111"/>
            <a:ext cx="3057046" cy="4104866"/>
          </a:xfrm>
          <a:prstGeom prst="rect">
            <a:avLst/>
          </a:prstGeom>
          <a:ln>
            <a:noFill/>
          </a:ln>
          <a:effectLst>
            <a:outerShdw blurRad="50800" dist="38100" dir="2700000" algn="tl" rotWithShape="0">
              <a:prstClr val="black">
                <a:alpha val="40000"/>
              </a:prstClr>
            </a:outerShdw>
          </a:effectLst>
        </p:spPr>
      </p:pic>
      <p:pic>
        <p:nvPicPr>
          <p:cNvPr id="8" name="Bildobjekt 7">
            <a:extLst>
              <a:ext uri="{FF2B5EF4-FFF2-40B4-BE49-F238E27FC236}">
                <a16:creationId xmlns:a16="http://schemas.microsoft.com/office/drawing/2014/main" id="{2EC11776-EFB4-4F44-B91B-278233AB6AED}"/>
              </a:ext>
            </a:extLst>
          </p:cNvPr>
          <p:cNvPicPr>
            <a:picLocks noChangeAspect="1"/>
          </p:cNvPicPr>
          <p:nvPr/>
        </p:nvPicPr>
        <p:blipFill>
          <a:blip r:embed="rId4"/>
          <a:stretch>
            <a:fillRect/>
          </a:stretch>
        </p:blipFill>
        <p:spPr>
          <a:xfrm>
            <a:off x="2182119" y="1562987"/>
            <a:ext cx="2942775" cy="41261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ruta 10">
            <a:extLst>
              <a:ext uri="{FF2B5EF4-FFF2-40B4-BE49-F238E27FC236}">
                <a16:creationId xmlns:a16="http://schemas.microsoft.com/office/drawing/2014/main" id="{58D62799-39CF-4921-8399-25D4149A2025}"/>
              </a:ext>
            </a:extLst>
          </p:cNvPr>
          <p:cNvSpPr txBox="1"/>
          <p:nvPr/>
        </p:nvSpPr>
        <p:spPr>
          <a:xfrm>
            <a:off x="3062178" y="6239144"/>
            <a:ext cx="53694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rPr>
              <a:t>Länk till </a:t>
            </a:r>
            <a:r>
              <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hlinkClick r:id="rId5"/>
              </a:rPr>
              <a:t>SVO Arbetsplan </a:t>
            </a:r>
            <a:r>
              <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rPr>
              <a:t>och </a:t>
            </a:r>
            <a:r>
              <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hlinkClick r:id="rId6"/>
              </a:rPr>
              <a:t>LGVO Arbetsplan</a:t>
            </a:r>
            <a:endParaRPr kumimoji="0" lang="sv-SE"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6597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Black"/>
              <a:buNone/>
            </a:pPr>
            <a:r>
              <a:rPr lang="sv-SE"/>
              <a:t>Politisk styrning genom Samråd vård och omsorg (SVO)</a:t>
            </a:r>
            <a:endParaRPr sz="2200"/>
          </a:p>
        </p:txBody>
      </p:sp>
      <p:sp>
        <p:nvSpPr>
          <p:cNvPr id="486" name="Google Shape;486;p3"/>
          <p:cNvSpPr txBox="1">
            <a:spLocks noGrp="1"/>
          </p:cNvSpPr>
          <p:nvPr>
            <p:ph type="body" idx="1"/>
          </p:nvPr>
        </p:nvSpPr>
        <p:spPr>
          <a:xfrm>
            <a:off x="838200" y="1930400"/>
            <a:ext cx="10515600" cy="4241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000"/>
              </a:spcBef>
              <a:spcAft>
                <a:spcPts val="0"/>
              </a:spcAft>
              <a:buSzPct val="108108"/>
              <a:buFont typeface="Arial"/>
              <a:buNone/>
            </a:pPr>
            <a:r>
              <a:rPr lang="sv-SE"/>
              <a:t>Utgångspunkter för samverkan:</a:t>
            </a:r>
            <a:endParaRPr/>
          </a:p>
          <a:p>
            <a:pPr marL="0" lvl="0" indent="0" algn="l" rtl="0">
              <a:lnSpc>
                <a:spcPct val="90000"/>
              </a:lnSpc>
              <a:spcBef>
                <a:spcPts val="1000"/>
              </a:spcBef>
              <a:spcAft>
                <a:spcPts val="0"/>
              </a:spcAft>
              <a:buSzPct val="108108"/>
              <a:buFont typeface="Arial"/>
              <a:buNone/>
            </a:pPr>
            <a:endParaRPr/>
          </a:p>
          <a:p>
            <a:pPr marL="514350" lvl="0" indent="-514350" algn="l" rtl="0">
              <a:lnSpc>
                <a:spcPct val="90000"/>
              </a:lnSpc>
              <a:spcBef>
                <a:spcPts val="1000"/>
              </a:spcBef>
              <a:spcAft>
                <a:spcPts val="0"/>
              </a:spcAft>
              <a:buSzPct val="108108"/>
              <a:buAutoNum type="arabicPeriod"/>
            </a:pPr>
            <a:r>
              <a:rPr lang="sv-SE"/>
              <a:t>Mod att prova nya lösningar och möjliggöra innovativa lokala förbättringsprojekt </a:t>
            </a:r>
            <a:endParaRPr/>
          </a:p>
          <a:p>
            <a:pPr marL="514350" lvl="0" indent="-514350" algn="l" rtl="0">
              <a:lnSpc>
                <a:spcPct val="90000"/>
              </a:lnSpc>
              <a:spcBef>
                <a:spcPts val="1000"/>
              </a:spcBef>
              <a:spcAft>
                <a:spcPts val="0"/>
              </a:spcAft>
              <a:buSzPct val="108108"/>
              <a:buAutoNum type="arabicPeriod"/>
            </a:pPr>
            <a:r>
              <a:rPr lang="sv-SE"/>
              <a:t>Stärka personcentrering genom samskapande mellan invånare, hälso- och sjukvård, omsorg och socialtjänst </a:t>
            </a:r>
            <a:endParaRPr/>
          </a:p>
          <a:p>
            <a:pPr marL="514350" lvl="0" indent="-514350" algn="l" rtl="0">
              <a:lnSpc>
                <a:spcPct val="90000"/>
              </a:lnSpc>
              <a:spcBef>
                <a:spcPts val="1000"/>
              </a:spcBef>
              <a:spcAft>
                <a:spcPts val="0"/>
              </a:spcAft>
              <a:buSzPct val="108108"/>
              <a:buAutoNum type="arabicPeriod"/>
            </a:pPr>
            <a:r>
              <a:rPr lang="sv-SE"/>
              <a:t>Att genom gemensamt ansvarstagande öka värdet av insatser och effektivisera resursanvändningen. </a:t>
            </a:r>
            <a:endParaRPr/>
          </a:p>
          <a:p>
            <a:pPr marL="0" lvl="0" indent="0" algn="l" rtl="0">
              <a:lnSpc>
                <a:spcPct val="90000"/>
              </a:lnSpc>
              <a:spcBef>
                <a:spcPts val="1000"/>
              </a:spcBef>
              <a:spcAft>
                <a:spcPts val="0"/>
              </a:spcAft>
              <a:buSzPct val="108108"/>
              <a:buNone/>
            </a:pPr>
            <a:endParaRPr/>
          </a:p>
          <a:p>
            <a:pPr marL="0" lvl="0" indent="0" algn="l" rtl="0">
              <a:lnSpc>
                <a:spcPct val="90000"/>
              </a:lnSpc>
              <a:spcBef>
                <a:spcPts val="1000"/>
              </a:spcBef>
              <a:spcAft>
                <a:spcPts val="0"/>
              </a:spcAft>
              <a:buSzPct val="180718"/>
              <a:buNone/>
            </a:pPr>
            <a:r>
              <a:rPr lang="sv-SE" sz="1675"/>
              <a:t>Källa: SVO arbetsplan 2022-2023</a:t>
            </a:r>
            <a:endParaRPr sz="1675"/>
          </a:p>
          <a:p>
            <a:pPr marL="0" lvl="0" indent="0" algn="l" rtl="0">
              <a:lnSpc>
                <a:spcPct val="90000"/>
              </a:lnSpc>
              <a:spcBef>
                <a:spcPts val="1000"/>
              </a:spcBef>
              <a:spcAft>
                <a:spcPts val="0"/>
              </a:spcAft>
              <a:buSzPct val="108108"/>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Ledningsgrupp vård och omsorg (LGVO)</a:t>
            </a:r>
          </a:p>
        </p:txBody>
      </p:sp>
      <p:sp>
        <p:nvSpPr>
          <p:cNvPr id="7" name="object 10"/>
          <p:cNvSpPr txBox="1"/>
          <p:nvPr/>
        </p:nvSpPr>
        <p:spPr>
          <a:xfrm>
            <a:off x="2296444" y="2086096"/>
            <a:ext cx="6820170" cy="811144"/>
          </a:xfrm>
          <a:prstGeom prst="roundRect">
            <a:avLst/>
          </a:prstGeom>
          <a:ln/>
        </p:spPr>
        <p:style>
          <a:lnRef idx="3">
            <a:schemeClr val="lt1"/>
          </a:lnRef>
          <a:fillRef idx="1">
            <a:schemeClr val="accent1"/>
          </a:fillRef>
          <a:effectRef idx="1">
            <a:schemeClr val="accent1"/>
          </a:effectRef>
          <a:fontRef idx="minor">
            <a:schemeClr val="lt1"/>
          </a:fontRef>
        </p:style>
        <p:txBody>
          <a:bodyPr vert="horz" wrap="square" lIns="0" tIns="635" rIns="0" bIns="0" rtlCol="0">
            <a:spAutoFit/>
          </a:bodyPr>
          <a:lstStyle/>
          <a:p>
            <a:pPr marL="28575" marR="14604" indent="46990" algn="ctr">
              <a:lnSpc>
                <a:spcPts val="1380"/>
              </a:lnSpc>
            </a:pPr>
            <a:endParaRPr lang="sv-SE" spc="-15" dirty="0">
              <a:latin typeface="Tw Cen MT"/>
              <a:cs typeface="Tw Cen MT"/>
            </a:endParaRPr>
          </a:p>
          <a:p>
            <a:pPr marL="28575" marR="14604" indent="46990" algn="ctr">
              <a:lnSpc>
                <a:spcPts val="1380"/>
              </a:lnSpc>
            </a:pPr>
            <a:r>
              <a:rPr lang="sv-SE" b="1" spc="-15" dirty="0">
                <a:latin typeface="Tw Cen MT"/>
                <a:cs typeface="Tw Cen MT"/>
              </a:rPr>
              <a:t>LGVO</a:t>
            </a:r>
            <a:r>
              <a:rPr lang="sv-SE" spc="-15" dirty="0">
                <a:latin typeface="Tw Cen MT"/>
                <a:cs typeface="Tw Cen MT"/>
              </a:rPr>
              <a:t> </a:t>
            </a:r>
          </a:p>
          <a:p>
            <a:pPr marL="28575" marR="14604" indent="46990" algn="ctr">
              <a:lnSpc>
                <a:spcPts val="1380"/>
              </a:lnSpc>
            </a:pPr>
            <a:r>
              <a:rPr lang="sv-SE" spc="-15" dirty="0">
                <a:latin typeface="Tw Cen MT"/>
                <a:cs typeface="Tw Cen MT"/>
              </a:rPr>
              <a:t>(Ledningsgrupp  Vård och Omsorg)</a:t>
            </a:r>
          </a:p>
          <a:p>
            <a:pPr marL="28575" marR="14604" indent="-28575" algn="ctr">
              <a:lnSpc>
                <a:spcPts val="1380"/>
              </a:lnSpc>
            </a:pPr>
            <a:endParaRPr dirty="0">
              <a:latin typeface="Tw Cen MT"/>
              <a:cs typeface="Tw Cen MT"/>
            </a:endParaRPr>
          </a:p>
        </p:txBody>
      </p:sp>
      <p:cxnSp>
        <p:nvCxnSpPr>
          <p:cNvPr id="28" name="Rak koppling 27"/>
          <p:cNvCxnSpPr>
            <a:cxnSpLocks/>
          </p:cNvCxnSpPr>
          <p:nvPr/>
        </p:nvCxnSpPr>
        <p:spPr>
          <a:xfrm flipH="1" flipV="1">
            <a:off x="5706529" y="2897240"/>
            <a:ext cx="2" cy="192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Vinklad koppling 29"/>
          <p:cNvCxnSpPr>
            <a:cxnSpLocks/>
          </p:cNvCxnSpPr>
          <p:nvPr/>
        </p:nvCxnSpPr>
        <p:spPr>
          <a:xfrm rot="5400000" flipH="1" flipV="1">
            <a:off x="3082686" y="3243559"/>
            <a:ext cx="2970161" cy="2277525"/>
          </a:xfrm>
          <a:prstGeom prst="bentConnector3">
            <a:avLst>
              <a:gd name="adj1" fmla="val 91476"/>
            </a:avLst>
          </a:prstGeom>
        </p:spPr>
        <p:style>
          <a:lnRef idx="1">
            <a:schemeClr val="accent1"/>
          </a:lnRef>
          <a:fillRef idx="0">
            <a:schemeClr val="accent1"/>
          </a:fillRef>
          <a:effectRef idx="0">
            <a:schemeClr val="accent1"/>
          </a:effectRef>
          <a:fontRef idx="minor">
            <a:schemeClr val="tx1"/>
          </a:fontRef>
        </p:style>
      </p:cxnSp>
      <p:cxnSp>
        <p:nvCxnSpPr>
          <p:cNvPr id="32" name="Vinklad koppling 31"/>
          <p:cNvCxnSpPr>
            <a:cxnSpLocks/>
          </p:cNvCxnSpPr>
          <p:nvPr/>
        </p:nvCxnSpPr>
        <p:spPr>
          <a:xfrm rot="16200000" flipV="1">
            <a:off x="5416278" y="3187492"/>
            <a:ext cx="2874975" cy="2294472"/>
          </a:xfrm>
          <a:prstGeom prst="bentConnector3">
            <a:avLst>
              <a:gd name="adj1" fmla="val 91082"/>
            </a:avLst>
          </a:prstGeom>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B71D108E-E9A1-46CD-938A-6DA4FCE40D66}"/>
              </a:ext>
            </a:extLst>
          </p:cNvPr>
          <p:cNvGraphicFramePr/>
          <p:nvPr>
            <p:extLst>
              <p:ext uri="{D42A27DB-BD31-4B8C-83A1-F6EECF244321}">
                <p14:modId xmlns:p14="http://schemas.microsoft.com/office/powerpoint/2010/main" val="1166180555"/>
              </p:ext>
            </p:extLst>
          </p:nvPr>
        </p:nvGraphicFramePr>
        <p:xfrm>
          <a:off x="2288149" y="3429000"/>
          <a:ext cx="6828465" cy="2702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 name="textruta 55">
            <a:extLst>
              <a:ext uri="{FF2B5EF4-FFF2-40B4-BE49-F238E27FC236}">
                <a16:creationId xmlns:a16="http://schemas.microsoft.com/office/drawing/2014/main" id="{62CBC16C-7E5D-4F5F-9756-C7F904B53E9B}"/>
              </a:ext>
            </a:extLst>
          </p:cNvPr>
          <p:cNvSpPr txBox="1"/>
          <p:nvPr/>
        </p:nvSpPr>
        <p:spPr>
          <a:xfrm>
            <a:off x="3543300" y="5560479"/>
            <a:ext cx="4356096" cy="369332"/>
          </a:xfrm>
          <a:prstGeom prst="rect">
            <a:avLst/>
          </a:prstGeom>
          <a:noFill/>
        </p:spPr>
        <p:txBody>
          <a:bodyPr wrap="square" rtlCol="0">
            <a:spAutoFit/>
          </a:bodyPr>
          <a:lstStyle/>
          <a:p>
            <a:pPr algn="ctr"/>
            <a:r>
              <a:rPr lang="sv-SE" b="1" dirty="0">
                <a:solidFill>
                  <a:schemeClr val="bg1"/>
                </a:solidFill>
              </a:rPr>
              <a:t>NÄRA VÅRD</a:t>
            </a:r>
          </a:p>
        </p:txBody>
      </p:sp>
    </p:spTree>
    <p:extLst>
      <p:ext uri="{BB962C8B-B14F-4D97-AF65-F5344CB8AC3E}">
        <p14:creationId xmlns:p14="http://schemas.microsoft.com/office/powerpoint/2010/main" val="284735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524"/>
        <p:cNvGrpSpPr/>
        <p:nvPr/>
      </p:nvGrpSpPr>
      <p:grpSpPr>
        <a:xfrm>
          <a:off x="0" y="0"/>
          <a:ext cx="0" cy="0"/>
          <a:chOff x="0" y="0"/>
          <a:chExt cx="0" cy="0"/>
        </a:xfrm>
      </p:grpSpPr>
      <p:sp>
        <p:nvSpPr>
          <p:cNvPr id="525" name="Google Shape;525;p105"/>
          <p:cNvSpPr txBox="1"/>
          <p:nvPr/>
        </p:nvSpPr>
        <p:spPr>
          <a:xfrm>
            <a:off x="6597856" y="6420477"/>
            <a:ext cx="2993457"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sv-SE" sz="18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 </a:t>
            </a:r>
            <a:r>
              <a:rPr kumimoji="0" lang="sv-SE" sz="12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Sakområdesnätverk</a:t>
            </a:r>
            <a:r>
              <a:rPr kumimoji="0" lang="sv-SE" sz="18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 </a:t>
            </a:r>
            <a:r>
              <a:rPr kumimoji="0" lang="sv-SE" sz="12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etableras efter behov</a:t>
            </a:r>
            <a:endParaRPr kumimoji="0" sz="12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endParaRPr>
          </a:p>
        </p:txBody>
      </p:sp>
      <p:sp>
        <p:nvSpPr>
          <p:cNvPr id="526" name="Google Shape;526;p105"/>
          <p:cNvSpPr txBox="1"/>
          <p:nvPr/>
        </p:nvSpPr>
        <p:spPr>
          <a:xfrm>
            <a:off x="1087231" y="6174394"/>
            <a:ext cx="5008769"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sv-SE" sz="16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Utvecklingsledarpar (</a:t>
            </a:r>
            <a:r>
              <a:rPr kumimoji="0" lang="sv-SE" sz="1600" b="0" i="0" u="none" strike="noStrike" kern="1200" cap="none" spc="0" normalizeH="0" baseline="0" noProof="0" dirty="0" err="1">
                <a:ln>
                  <a:noFill/>
                </a:ln>
                <a:solidFill>
                  <a:srgbClr val="000000"/>
                </a:solidFill>
                <a:effectLst/>
                <a:uLnTx/>
                <a:uFillTx/>
                <a:latin typeface="Twentieth Century"/>
                <a:ea typeface="Twentieth Century"/>
                <a:cs typeface="Twentieth Century"/>
                <a:sym typeface="Twentieth Century"/>
              </a:rPr>
              <a:t>kommun+region</a:t>
            </a:r>
            <a:r>
              <a:rPr kumimoji="0" lang="sv-SE" sz="16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 </a:t>
            </a:r>
            <a:br>
              <a:rPr kumimoji="0" lang="sv-SE" sz="16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br>
            <a:r>
              <a:rPr kumimoji="0" lang="sv-SE" sz="16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rPr>
              <a:t>finns kopplat till varje ansvarsområde samt till Nära vård</a:t>
            </a:r>
            <a:endParaRPr kumimoji="0" sz="1600" b="0" i="0" u="none" strike="noStrike" kern="1200" cap="none" spc="0" normalizeH="0" baseline="0" noProof="0" dirty="0">
              <a:ln>
                <a:noFill/>
              </a:ln>
              <a:solidFill>
                <a:srgbClr val="000000"/>
              </a:solidFill>
              <a:effectLst/>
              <a:uLnTx/>
              <a:uFillTx/>
              <a:latin typeface="Twentieth Century"/>
              <a:ea typeface="Twentieth Century"/>
              <a:cs typeface="Twentieth Century"/>
              <a:sym typeface="Twentieth Century"/>
            </a:endParaRPr>
          </a:p>
        </p:txBody>
      </p:sp>
      <p:grpSp>
        <p:nvGrpSpPr>
          <p:cNvPr id="527" name="Google Shape;527;p105"/>
          <p:cNvGrpSpPr/>
          <p:nvPr/>
        </p:nvGrpSpPr>
        <p:grpSpPr>
          <a:xfrm>
            <a:off x="1067523" y="1326572"/>
            <a:ext cx="8278495" cy="4969547"/>
            <a:chOff x="38124" y="-77679"/>
            <a:chExt cx="8278495" cy="4969547"/>
          </a:xfrm>
        </p:grpSpPr>
        <p:sp>
          <p:nvSpPr>
            <p:cNvPr id="528" name="Google Shape;528;p105"/>
            <p:cNvSpPr/>
            <p:nvPr/>
          </p:nvSpPr>
          <p:spPr>
            <a:xfrm>
              <a:off x="38124" y="307974"/>
              <a:ext cx="2025213" cy="672887"/>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9" name="Google Shape;529;p105"/>
            <p:cNvSpPr txBox="1"/>
            <p:nvPr/>
          </p:nvSpPr>
          <p:spPr>
            <a:xfrm>
              <a:off x="57832" y="327682"/>
              <a:ext cx="1985797" cy="633471"/>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latin typeface="Arial"/>
                  <a:ea typeface="Arial"/>
                  <a:cs typeface="Arial"/>
                  <a:sym typeface="Arial"/>
                </a:rPr>
                <a:t>LGVO au</a:t>
              </a:r>
              <a:endParaRPr kumimoji="0" sz="24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30" name="Google Shape;530;p105"/>
            <p:cNvSpPr/>
            <p:nvPr/>
          </p:nvSpPr>
          <p:spPr>
            <a:xfrm rot="-917581">
              <a:off x="2049053" y="519890"/>
              <a:ext cx="806776" cy="36263"/>
            </a:xfrm>
            <a:custGeom>
              <a:avLst/>
              <a:gdLst/>
              <a:ahLst/>
              <a:cxnLst/>
              <a:rect l="l" t="t" r="r" b="b"/>
              <a:pathLst>
                <a:path w="120000" h="120000" extrusionOk="0">
                  <a:moveTo>
                    <a:pt x="0" y="59998"/>
                  </a:moveTo>
                  <a:lnTo>
                    <a:pt x="120000" y="59998"/>
                  </a:lnTo>
                </a:path>
              </a:pathLst>
            </a:custGeom>
            <a:noFill/>
            <a:ln w="25400" cap="flat" cmpd="sng">
              <a:solidFill>
                <a:srgbClr val="8CA7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1" name="Google Shape;531;p105"/>
            <p:cNvSpPr txBox="1"/>
            <p:nvPr/>
          </p:nvSpPr>
          <p:spPr>
            <a:xfrm rot="-917581">
              <a:off x="2432272" y="517852"/>
              <a:ext cx="40338" cy="40338"/>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32" name="Google Shape;532;p105"/>
            <p:cNvSpPr/>
            <p:nvPr/>
          </p:nvSpPr>
          <p:spPr>
            <a:xfrm>
              <a:off x="2841544" y="-77679"/>
              <a:ext cx="5475075" cy="594470"/>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3" name="Google Shape;533;p105"/>
            <p:cNvSpPr txBox="1"/>
            <p:nvPr/>
          </p:nvSpPr>
          <p:spPr>
            <a:xfrm>
              <a:off x="2870247" y="-72884"/>
              <a:ext cx="4803108" cy="559648"/>
            </a:xfrm>
            <a:prstGeom prst="rect">
              <a:avLst/>
            </a:prstGeom>
            <a:noFill/>
            <a:ln>
              <a:noFill/>
            </a:ln>
          </p:spPr>
          <p:txBody>
            <a:bodyPr spcFirstLastPara="1" wrap="square" lIns="12700" tIns="12700" rIns="12700" bIns="12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2000" b="0" i="1" u="none" strike="noStrike" kern="1200" cap="none" spc="0" normalizeH="0" baseline="0" noProof="0" dirty="0">
                  <a:ln>
                    <a:noFill/>
                  </a:ln>
                  <a:solidFill>
                    <a:srgbClr val="000000"/>
                  </a:solidFill>
                  <a:effectLst/>
                  <a:uLnTx/>
                  <a:uFillTx/>
                  <a:latin typeface="Arial"/>
                  <a:ea typeface="Arial"/>
                  <a:cs typeface="Arial"/>
                  <a:sym typeface="Arial"/>
                </a:rPr>
                <a:t>Nära vård</a:t>
              </a:r>
              <a:endParaRPr kumimoji="0" sz="2000" b="0" i="1"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34" name="Google Shape;534;p105"/>
            <p:cNvSpPr/>
            <p:nvPr/>
          </p:nvSpPr>
          <p:spPr>
            <a:xfrm rot="2346426">
              <a:off x="1950998" y="942582"/>
              <a:ext cx="1002886" cy="36263"/>
            </a:xfrm>
            <a:custGeom>
              <a:avLst/>
              <a:gdLst/>
              <a:ahLst/>
              <a:cxnLst/>
              <a:rect l="l" t="t" r="r" b="b"/>
              <a:pathLst>
                <a:path w="120000" h="120000" extrusionOk="0">
                  <a:moveTo>
                    <a:pt x="0" y="59998"/>
                  </a:moveTo>
                  <a:lnTo>
                    <a:pt x="120000" y="59998"/>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5" name="Google Shape;535;p105"/>
            <p:cNvSpPr txBox="1"/>
            <p:nvPr/>
          </p:nvSpPr>
          <p:spPr>
            <a:xfrm rot="2346426">
              <a:off x="2427369" y="935642"/>
              <a:ext cx="50144" cy="50144"/>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36" name="Google Shape;536;p105"/>
            <p:cNvSpPr/>
            <p:nvPr/>
          </p:nvSpPr>
          <p:spPr>
            <a:xfrm>
              <a:off x="2841545" y="880752"/>
              <a:ext cx="2025213" cy="792516"/>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7" name="Google Shape;537;p105"/>
            <p:cNvSpPr txBox="1"/>
            <p:nvPr/>
          </p:nvSpPr>
          <p:spPr>
            <a:xfrm>
              <a:off x="2864757" y="903964"/>
              <a:ext cx="1978789" cy="746092"/>
            </a:xfrm>
            <a:prstGeom prst="rect">
              <a:avLst/>
            </a:prstGeom>
            <a:noFill/>
            <a:ln>
              <a:noFill/>
            </a:ln>
          </p:spPr>
          <p:txBody>
            <a:bodyPr spcFirstLastPara="1" wrap="square" lIns="12700" tIns="12700" rIns="12700" bIns="12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Arial"/>
                  <a:ea typeface="Arial"/>
                  <a:cs typeface="Arial"/>
                  <a:sym typeface="Arial"/>
                </a:rPr>
                <a:t>Ansvarsområde</a:t>
              </a: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700"/>
                </a:spcBef>
                <a:spcAft>
                  <a:spcPts val="0"/>
                </a:spcAft>
                <a:buClrTx/>
                <a:buSzTx/>
                <a:buFontTx/>
                <a:buNone/>
                <a:tabLst/>
                <a:defRPr/>
              </a:pPr>
              <a:r>
                <a:rPr kumimoji="0" lang="sv-SE" sz="2000" b="0" i="0" u="none" strike="noStrike" kern="1200" cap="none" spc="0" normalizeH="0" baseline="0" noProof="0">
                  <a:ln>
                    <a:noFill/>
                  </a:ln>
                  <a:solidFill>
                    <a:srgbClr val="000000"/>
                  </a:solidFill>
                  <a:effectLst/>
                  <a:uLnTx/>
                  <a:uFillTx/>
                  <a:latin typeface="Arial"/>
                  <a:ea typeface="Arial"/>
                  <a:cs typeface="Arial"/>
                  <a:sym typeface="Arial"/>
                </a:rPr>
                <a:t>Att växa upp</a:t>
              </a:r>
              <a:endParaRPr kumimoji="0" sz="20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38" name="Google Shape;538;p105"/>
            <p:cNvSpPr/>
            <p:nvPr/>
          </p:nvSpPr>
          <p:spPr>
            <a:xfrm flipV="1">
              <a:off x="4884139" y="1129904"/>
              <a:ext cx="760827" cy="116563"/>
            </a:xfrm>
            <a:custGeom>
              <a:avLst/>
              <a:gdLst/>
              <a:ahLst/>
              <a:cxnLst/>
              <a:rect l="l" t="t" r="r" b="b"/>
              <a:pathLst>
                <a:path w="120000" h="120000" extrusionOk="0">
                  <a:moveTo>
                    <a:pt x="0" y="59998"/>
                  </a:moveTo>
                  <a:lnTo>
                    <a:pt x="120000" y="59998"/>
                  </a:lnTo>
                </a:path>
              </a:pathLst>
            </a:custGeom>
            <a:noFill/>
            <a:ln w="25400" cap="flat" cmpd="sng">
              <a:solidFill>
                <a:srgbClr val="A0BD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9" name="Google Shape;539;p105"/>
            <p:cNvSpPr txBox="1"/>
            <p:nvPr/>
          </p:nvSpPr>
          <p:spPr>
            <a:xfrm rot="122862">
              <a:off x="5219070" y="1271715"/>
              <a:ext cx="37110" cy="37110"/>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40" name="Google Shape;540;p105"/>
            <p:cNvSpPr/>
            <p:nvPr/>
          </p:nvSpPr>
          <p:spPr>
            <a:xfrm>
              <a:off x="5608493" y="927699"/>
              <a:ext cx="2631865" cy="496470"/>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1" name="Google Shape;541;p105"/>
            <p:cNvSpPr txBox="1"/>
            <p:nvPr/>
          </p:nvSpPr>
          <p:spPr>
            <a:xfrm>
              <a:off x="5608493" y="929794"/>
              <a:ext cx="2602783" cy="467388"/>
            </a:xfrm>
            <a:prstGeom prst="rect">
              <a:avLst/>
            </a:prstGeom>
            <a:noFill/>
            <a:ln>
              <a:noFill/>
            </a:ln>
          </p:spPr>
          <p:txBody>
            <a:bodyPr spcFirstLastPara="1" wrap="square" lIns="10150" tIns="10150" rIns="10150" bIns="1015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Arial"/>
                  <a:cs typeface="Arial"/>
                  <a:sym typeface="Arial"/>
                </a:rPr>
                <a:t>(Sakområdesnätverk*)</a:t>
              </a:r>
              <a:endParaRPr kumimoji="0" sz="16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42" name="Google Shape;542;p105"/>
            <p:cNvSpPr/>
            <p:nvPr/>
          </p:nvSpPr>
          <p:spPr>
            <a:xfrm rot="4078387">
              <a:off x="1414945" y="1588053"/>
              <a:ext cx="2074992" cy="36263"/>
            </a:xfrm>
            <a:custGeom>
              <a:avLst/>
              <a:gdLst/>
              <a:ahLst/>
              <a:cxnLst/>
              <a:rect l="l" t="t" r="r" b="b"/>
              <a:pathLst>
                <a:path w="120000" h="120000" extrusionOk="0">
                  <a:moveTo>
                    <a:pt x="0" y="59998"/>
                  </a:moveTo>
                  <a:lnTo>
                    <a:pt x="120000" y="59998"/>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3" name="Google Shape;543;p105"/>
            <p:cNvSpPr txBox="1"/>
            <p:nvPr/>
          </p:nvSpPr>
          <p:spPr>
            <a:xfrm rot="4078387">
              <a:off x="2400566" y="1554310"/>
              <a:ext cx="103749" cy="103749"/>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7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44" name="Google Shape;544;p105"/>
            <p:cNvSpPr/>
            <p:nvPr/>
          </p:nvSpPr>
          <p:spPr>
            <a:xfrm>
              <a:off x="2841545" y="2083495"/>
              <a:ext cx="2025213" cy="734392"/>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5" name="Google Shape;545;p105"/>
            <p:cNvSpPr txBox="1"/>
            <p:nvPr/>
          </p:nvSpPr>
          <p:spPr>
            <a:xfrm>
              <a:off x="2863055" y="2102225"/>
              <a:ext cx="1982193" cy="691372"/>
            </a:xfrm>
            <a:prstGeom prst="rect">
              <a:avLst/>
            </a:prstGeom>
            <a:noFill/>
            <a:ln>
              <a:noFill/>
            </a:ln>
          </p:spPr>
          <p:txBody>
            <a:bodyPr spcFirstLastPara="1" wrap="square" lIns="12700" tIns="12700" rIns="12700" bIns="12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Arial"/>
                  <a:cs typeface="Arial"/>
                  <a:sym typeface="Arial"/>
                </a:rPr>
                <a:t>Ansvarsområde</a:t>
              </a: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7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Arial"/>
                  <a:cs typeface="Arial"/>
                  <a:sym typeface="Arial"/>
                </a:rPr>
                <a:t>Mitt i livet</a:t>
              </a:r>
              <a:endParaRPr kumimoji="0" sz="20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46" name="Google Shape;546;p105"/>
            <p:cNvSpPr/>
            <p:nvPr/>
          </p:nvSpPr>
          <p:spPr>
            <a:xfrm rot="-1414768">
              <a:off x="4829859" y="2373034"/>
              <a:ext cx="883884" cy="36263"/>
            </a:xfrm>
            <a:custGeom>
              <a:avLst/>
              <a:gdLst/>
              <a:ahLst/>
              <a:cxnLst/>
              <a:rect l="l" t="t" r="r" b="b"/>
              <a:pathLst>
                <a:path w="120000" h="120000" extrusionOk="0">
                  <a:moveTo>
                    <a:pt x="0" y="59998"/>
                  </a:moveTo>
                  <a:lnTo>
                    <a:pt x="120000" y="59998"/>
                  </a:lnTo>
                </a:path>
              </a:pathLst>
            </a:custGeom>
            <a:noFill/>
            <a:ln w="25400" cap="flat" cmpd="sng">
              <a:solidFill>
                <a:srgbClr val="A0BD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7" name="Google Shape;547;p105"/>
            <p:cNvSpPr txBox="1"/>
            <p:nvPr/>
          </p:nvSpPr>
          <p:spPr>
            <a:xfrm rot="-1414768">
              <a:off x="5249704" y="2369069"/>
              <a:ext cx="44194" cy="44194"/>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48" name="Google Shape;548;p105"/>
            <p:cNvSpPr/>
            <p:nvPr/>
          </p:nvSpPr>
          <p:spPr>
            <a:xfrm>
              <a:off x="5676843" y="1677137"/>
              <a:ext cx="2025213" cy="1074486"/>
            </a:xfrm>
            <a:prstGeom prst="roundRect">
              <a:avLst>
                <a:gd name="adj" fmla="val 10000"/>
              </a:avLst>
            </a:prstGeom>
            <a:noFill/>
            <a:ln>
              <a:noFill/>
            </a:ln>
          </p:spPr>
          <p:txBody>
            <a:bodyPr spcFirstLastPara="1" wrap="square" lIns="12700" tIns="12700" rIns="12700" bIns="12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Arial"/>
                <a:ea typeface="+mn-ea"/>
                <a:cs typeface="Arial"/>
              </a:endParaRPr>
            </a:p>
          </p:txBody>
        </p:sp>
        <p:sp>
          <p:nvSpPr>
            <p:cNvPr id="550" name="Google Shape;550;p105"/>
            <p:cNvSpPr/>
            <p:nvPr/>
          </p:nvSpPr>
          <p:spPr>
            <a:xfrm rot="4593454">
              <a:off x="801781" y="2224909"/>
              <a:ext cx="3287305" cy="36263"/>
            </a:xfrm>
            <a:custGeom>
              <a:avLst/>
              <a:gdLst/>
              <a:ahLst/>
              <a:cxnLst/>
              <a:rect l="l" t="t" r="r" b="b"/>
              <a:pathLst>
                <a:path w="120000" h="120000" extrusionOk="0">
                  <a:moveTo>
                    <a:pt x="0" y="59998"/>
                  </a:moveTo>
                  <a:lnTo>
                    <a:pt x="120000" y="59998"/>
                  </a:lnTo>
                </a:path>
              </a:pathLst>
            </a:cu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1" name="Google Shape;551;p105"/>
            <p:cNvSpPr txBox="1"/>
            <p:nvPr/>
          </p:nvSpPr>
          <p:spPr>
            <a:xfrm rot="4593454">
              <a:off x="2363251" y="2160858"/>
              <a:ext cx="164365" cy="164365"/>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12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52" name="Google Shape;552;p105"/>
            <p:cNvSpPr/>
            <p:nvPr/>
          </p:nvSpPr>
          <p:spPr>
            <a:xfrm>
              <a:off x="2827531" y="3419301"/>
              <a:ext cx="2025213" cy="693564"/>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3" name="Google Shape;553;p105"/>
            <p:cNvSpPr txBox="1"/>
            <p:nvPr/>
          </p:nvSpPr>
          <p:spPr>
            <a:xfrm>
              <a:off x="2858354" y="3438400"/>
              <a:ext cx="1984585" cy="652936"/>
            </a:xfrm>
            <a:prstGeom prst="rect">
              <a:avLst/>
            </a:prstGeom>
            <a:noFill/>
            <a:ln>
              <a:noFill/>
            </a:ln>
          </p:spPr>
          <p:txBody>
            <a:bodyPr spcFirstLastPara="1" wrap="square" lIns="12700" tIns="12700" rIns="12700" bIns="12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Arial"/>
                  <a:cs typeface="Arial"/>
                  <a:sym typeface="Arial"/>
                </a:rPr>
                <a:t>Ansvarsområde</a:t>
              </a: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70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Arial"/>
                  <a:ea typeface="Arial"/>
                  <a:cs typeface="Arial"/>
                  <a:sym typeface="Arial"/>
                </a:rPr>
                <a:t>Att åldras</a:t>
              </a:r>
              <a:endParaRPr kumimoji="0" sz="20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554" name="Google Shape;554;p105"/>
            <p:cNvSpPr/>
            <p:nvPr/>
          </p:nvSpPr>
          <p:spPr>
            <a:xfrm rot="19509960">
              <a:off x="4774802" y="3498500"/>
              <a:ext cx="979984" cy="70784"/>
            </a:xfrm>
            <a:custGeom>
              <a:avLst/>
              <a:gdLst/>
              <a:ahLst/>
              <a:cxnLst/>
              <a:rect l="l" t="t" r="r" b="b"/>
              <a:pathLst>
                <a:path w="120000" h="120000" extrusionOk="0">
                  <a:moveTo>
                    <a:pt x="0" y="59998"/>
                  </a:moveTo>
                  <a:lnTo>
                    <a:pt x="120000" y="59998"/>
                  </a:lnTo>
                </a:path>
              </a:pathLst>
            </a:custGeom>
            <a:noFill/>
            <a:ln w="25400" cap="flat" cmpd="sng">
              <a:solidFill>
                <a:srgbClr val="A0BD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5" name="Google Shape;555;p105"/>
            <p:cNvSpPr txBox="1"/>
            <p:nvPr/>
          </p:nvSpPr>
          <p:spPr>
            <a:xfrm rot="-2090040">
              <a:off x="5239693" y="3529819"/>
              <a:ext cx="50200" cy="50200"/>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56" name="Google Shape;556;p105"/>
            <p:cNvSpPr/>
            <p:nvPr/>
          </p:nvSpPr>
          <p:spPr>
            <a:xfrm>
              <a:off x="5676843" y="2903515"/>
              <a:ext cx="2534433" cy="729319"/>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7" name="Google Shape;557;p105"/>
            <p:cNvSpPr txBox="1"/>
            <p:nvPr/>
          </p:nvSpPr>
          <p:spPr>
            <a:xfrm>
              <a:off x="5698204" y="2924876"/>
              <a:ext cx="2433206" cy="686597"/>
            </a:xfrm>
            <a:prstGeom prst="rect">
              <a:avLst/>
            </a:prstGeom>
            <a:noFill/>
            <a:ln>
              <a:noFill/>
            </a:ln>
          </p:spPr>
          <p:txBody>
            <a:bodyPr spcFirstLastPara="1" wrap="square" lIns="10150" tIns="10150" rIns="10150" bIns="1015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Arial"/>
                  <a:cs typeface="Arial"/>
                  <a:sym typeface="Arial"/>
                </a:rPr>
                <a:t>Sakområdesnätverk* </a:t>
              </a: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56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Arial"/>
                  <a:ea typeface="Arial"/>
                  <a:cs typeface="Arial"/>
                  <a:sym typeface="Arial"/>
                </a:rPr>
                <a:t>Palliativ vård </a:t>
              </a:r>
              <a:endParaRPr kumimoji="0" sz="16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558" name="Google Shape;558;p105"/>
            <p:cNvSpPr/>
            <p:nvPr/>
          </p:nvSpPr>
          <p:spPr>
            <a:xfrm rot="1864483">
              <a:off x="4784809" y="4072156"/>
              <a:ext cx="957969" cy="47114"/>
            </a:xfrm>
            <a:custGeom>
              <a:avLst/>
              <a:gdLst/>
              <a:ahLst/>
              <a:cxnLst/>
              <a:rect l="l" t="t" r="r" b="b"/>
              <a:pathLst>
                <a:path w="120000" h="120000" extrusionOk="0">
                  <a:moveTo>
                    <a:pt x="0" y="59998"/>
                  </a:moveTo>
                  <a:lnTo>
                    <a:pt x="120000" y="59998"/>
                  </a:lnTo>
                </a:path>
              </a:pathLst>
            </a:custGeom>
            <a:noFill/>
            <a:ln w="25400" cap="flat" cmpd="sng">
              <a:solidFill>
                <a:srgbClr val="A0BD8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9" name="Google Shape;559;p105"/>
            <p:cNvSpPr txBox="1"/>
            <p:nvPr/>
          </p:nvSpPr>
          <p:spPr>
            <a:xfrm rot="1864483">
              <a:off x="5240739" y="4065926"/>
              <a:ext cx="48108" cy="48108"/>
            </a:xfrm>
            <a:prstGeom prst="rect">
              <a:avLst/>
            </a:prstGeom>
            <a:noFill/>
            <a:ln>
              <a:noFill/>
            </a:ln>
          </p:spPr>
          <p:txBody>
            <a:bodyPr spcFirstLastPara="1" wrap="square" lIns="12700" tIns="0" rIns="12700" bIns="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500" b="0" i="0" u="none" strike="noStrike" kern="120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60" name="Google Shape;560;p105"/>
            <p:cNvSpPr/>
            <p:nvPr/>
          </p:nvSpPr>
          <p:spPr>
            <a:xfrm>
              <a:off x="5676843" y="3784725"/>
              <a:ext cx="2563515" cy="1107143"/>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1" name="Google Shape;561;p105"/>
            <p:cNvSpPr txBox="1"/>
            <p:nvPr/>
          </p:nvSpPr>
          <p:spPr>
            <a:xfrm>
              <a:off x="5709270" y="3817152"/>
              <a:ext cx="2502006" cy="1042289"/>
            </a:xfrm>
            <a:prstGeom prst="rect">
              <a:avLst/>
            </a:prstGeom>
            <a:noFill/>
            <a:ln>
              <a:noFill/>
            </a:ln>
          </p:spPr>
          <p:txBody>
            <a:bodyPr spcFirstLastPara="1" wrap="square" lIns="10150" tIns="10150" rIns="10150" bIns="1015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Arial"/>
                  <a:cs typeface="Arial"/>
                  <a:sym typeface="Arial"/>
                </a:rPr>
                <a:t>Sakområdesnätverk* </a:t>
              </a: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5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a:ea typeface="Arial"/>
                  <a:cs typeface="Arial"/>
                  <a:sym typeface="Arial"/>
                </a:rPr>
                <a:t>Kognitiv svikt vid misstänkt demenssjukdom</a:t>
              </a:r>
              <a:endParaRPr kumimoji="0" sz="16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sp>
        <p:nvSpPr>
          <p:cNvPr id="562" name="Google Shape;562;p105"/>
          <p:cNvSpPr/>
          <p:nvPr/>
        </p:nvSpPr>
        <p:spPr>
          <a:xfrm>
            <a:off x="4638365" y="1457160"/>
            <a:ext cx="563053" cy="362857"/>
          </a:xfrm>
          <a:prstGeom prst="downArrow">
            <a:avLst>
              <a:gd name="adj1" fmla="val 50000"/>
              <a:gd name="adj2" fmla="val 50000"/>
            </a:avLst>
          </a:prstGeom>
          <a:solidFill>
            <a:schemeClr val="accent1"/>
          </a:solidFill>
          <a:ln w="25400" cap="flat" cmpd="sng">
            <a:solidFill>
              <a:srgbClr val="1E73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563" name="Google Shape;563;p105"/>
          <p:cNvSpPr txBox="1">
            <a:spLocks noGrp="1"/>
          </p:cNvSpPr>
          <p:nvPr>
            <p:ph type="title"/>
          </p:nvPr>
        </p:nvSpPr>
        <p:spPr>
          <a:xfrm>
            <a:off x="838200" y="11967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sv-SE" dirty="0" err="1"/>
              <a:t>LGVO:s</a:t>
            </a:r>
            <a:r>
              <a:rPr lang="sv-SE" dirty="0"/>
              <a:t> laguppställning</a:t>
            </a:r>
            <a:endParaRPr dirty="0"/>
          </a:p>
        </p:txBody>
      </p:sp>
      <p:sp>
        <p:nvSpPr>
          <p:cNvPr id="41" name="Google Shape;560;p105">
            <a:extLst>
              <a:ext uri="{FF2B5EF4-FFF2-40B4-BE49-F238E27FC236}">
                <a16:creationId xmlns:a16="http://schemas.microsoft.com/office/drawing/2014/main" id="{B02FE479-8E70-4EA4-B856-7D8665F67D74}"/>
              </a:ext>
            </a:extLst>
          </p:cNvPr>
          <p:cNvSpPr/>
          <p:nvPr/>
        </p:nvSpPr>
        <p:spPr>
          <a:xfrm>
            <a:off x="6705715" y="3034997"/>
            <a:ext cx="2564042" cy="1107143"/>
          </a:xfrm>
          <a:prstGeom prst="roundRect">
            <a:avLst>
              <a:gd name="adj" fmla="val 10000"/>
            </a:avLst>
          </a:prstGeom>
          <a:solidFill>
            <a:schemeClr val="lt1"/>
          </a:solidFill>
          <a:ln w="38100" cap="flat" cmpd="sng">
            <a:solidFill>
              <a:srgbClr val="A0BD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sym typeface="Arial"/>
              </a:rPr>
              <a:t>Sakområdesnätverk* Vård och insatsprogram (VIP) och vårdförlopp inom psykisk hälsa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1"/>
          <p:cNvSpPr>
            <a:spLocks noGrp="1"/>
          </p:cNvSpPr>
          <p:nvPr>
            <p:ph type="title"/>
          </p:nvPr>
        </p:nvSpPr>
        <p:spPr/>
        <p:txBody>
          <a:bodyPr/>
          <a:lstStyle/>
          <a:p>
            <a:r>
              <a:rPr lang="sv-SE" dirty="0"/>
              <a:t>Visuell målbild </a:t>
            </a:r>
            <a:br>
              <a:rPr lang="sv-SE" dirty="0"/>
            </a:br>
            <a:r>
              <a:rPr lang="sv-SE" dirty="0"/>
              <a:t>Nära vård Östergötland</a:t>
            </a:r>
          </a:p>
        </p:txBody>
      </p:sp>
      <p:sp>
        <p:nvSpPr>
          <p:cNvPr id="6" name="Rektangel 5"/>
          <p:cNvSpPr/>
          <p:nvPr/>
        </p:nvSpPr>
        <p:spPr>
          <a:xfrm>
            <a:off x="1021337" y="6193196"/>
            <a:ext cx="1126487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prstClr val="black"/>
                </a:solidFill>
                <a:effectLst/>
                <a:uLnTx/>
                <a:uFillTx/>
                <a:latin typeface="Arial" panose="020B0604020202020204"/>
                <a:ea typeface="+mn-ea"/>
                <a:cs typeface="+mn-cs"/>
                <a:hlinkClick r:id="rId3"/>
              </a:rPr>
              <a:t>Länk till Östergötlands visuella målbild</a:t>
            </a: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7" name="Grupp 6"/>
          <p:cNvGrpSpPr/>
          <p:nvPr/>
        </p:nvGrpSpPr>
        <p:grpSpPr>
          <a:xfrm>
            <a:off x="570634" y="6172397"/>
            <a:ext cx="374251" cy="374251"/>
            <a:chOff x="695325" y="4594192"/>
            <a:chExt cx="1845426" cy="1845426"/>
          </a:xfrm>
        </p:grpSpPr>
        <p:sp>
          <p:nvSpPr>
            <p:cNvPr id="8" name="Ellips 7"/>
            <p:cNvSpPr/>
            <p:nvPr/>
          </p:nvSpPr>
          <p:spPr>
            <a:xfrm>
              <a:off x="695325" y="4594192"/>
              <a:ext cx="1845426" cy="1845426"/>
            </a:xfrm>
            <a:prstGeom prst="ellipse">
              <a:avLst/>
            </a:prstGeom>
            <a:solidFill>
              <a:srgbClr val="79C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Högerpil 8"/>
            <p:cNvSpPr/>
            <p:nvPr/>
          </p:nvSpPr>
          <p:spPr>
            <a:xfrm>
              <a:off x="1069576" y="5146988"/>
              <a:ext cx="1123340" cy="73983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0" name="Bildobjekt 9">
            <a:extLst>
              <a:ext uri="{FF2B5EF4-FFF2-40B4-BE49-F238E27FC236}">
                <a16:creationId xmlns:a16="http://schemas.microsoft.com/office/drawing/2014/main" id="{A9C0C875-2721-4520-BBD9-EDAD49B3D9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65" y="2071908"/>
            <a:ext cx="11095414" cy="369847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6992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FB4A58F-9ABF-46C6-B654-D5601922249A}"/>
              </a:ext>
            </a:extLst>
          </p:cNvPr>
          <p:cNvSpPr>
            <a:spLocks noGrp="1"/>
          </p:cNvSpPr>
          <p:nvPr>
            <p:ph type="body" sz="quarter" idx="10"/>
          </p:nvPr>
        </p:nvSpPr>
        <p:spPr>
          <a:xfrm>
            <a:off x="695326" y="453441"/>
            <a:ext cx="5769270" cy="594309"/>
          </a:xfrm>
        </p:spPr>
        <p:txBody>
          <a:bodyPr>
            <a:normAutofit/>
          </a:bodyPr>
          <a:lstStyle/>
          <a:p>
            <a:r>
              <a:rPr lang="sv-SE" sz="3200" dirty="0"/>
              <a:t>Visuell målbild - Nuläge </a:t>
            </a:r>
          </a:p>
        </p:txBody>
      </p:sp>
      <p:sp>
        <p:nvSpPr>
          <p:cNvPr id="4" name="Platshållare för text 3">
            <a:extLst>
              <a:ext uri="{FF2B5EF4-FFF2-40B4-BE49-F238E27FC236}">
                <a16:creationId xmlns:a16="http://schemas.microsoft.com/office/drawing/2014/main" id="{422F792E-4F29-47D3-8F1F-49F5C586E34A}"/>
              </a:ext>
            </a:extLst>
          </p:cNvPr>
          <p:cNvSpPr>
            <a:spLocks noGrp="1"/>
          </p:cNvSpPr>
          <p:nvPr>
            <p:ph type="body" sz="quarter" idx="12"/>
          </p:nvPr>
        </p:nvSpPr>
        <p:spPr>
          <a:xfrm>
            <a:off x="653946" y="4910465"/>
            <a:ext cx="5400675" cy="1494094"/>
          </a:xfrm>
        </p:spPr>
        <p:txBody>
          <a:bodyPr/>
          <a:lstStyle/>
          <a:p>
            <a:r>
              <a:rPr lang="sv-SE" dirty="0"/>
              <a:t>Klickbara textbubblor på </a:t>
            </a:r>
            <a:r>
              <a:rPr lang="sv-SE" dirty="0">
                <a:hlinkClick r:id="rId3"/>
              </a:rPr>
              <a:t>Vårdgivarwebben</a:t>
            </a:r>
            <a:endParaRPr lang="sv-SE" dirty="0"/>
          </a:p>
        </p:txBody>
      </p:sp>
      <p:pic>
        <p:nvPicPr>
          <p:cNvPr id="7" name="Bildobjekt 6">
            <a:extLst>
              <a:ext uri="{FF2B5EF4-FFF2-40B4-BE49-F238E27FC236}">
                <a16:creationId xmlns:a16="http://schemas.microsoft.com/office/drawing/2014/main" id="{CA4B8370-427D-4043-BB47-BB56466E1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12" y="1556332"/>
            <a:ext cx="4711557" cy="1570519"/>
          </a:xfrm>
          <a:prstGeom prst="rect">
            <a:avLst/>
          </a:prstGeom>
          <a:effectLst>
            <a:outerShdw blurRad="50800" dist="38100" dir="5400000" algn="t" rotWithShape="0">
              <a:prstClr val="black">
                <a:alpha val="40000"/>
              </a:prstClr>
            </a:outerShdw>
          </a:effectLst>
        </p:spPr>
      </p:pic>
      <p:sp>
        <p:nvSpPr>
          <p:cNvPr id="8" name="Rektangel: rundade hörn 7">
            <a:extLst>
              <a:ext uri="{FF2B5EF4-FFF2-40B4-BE49-F238E27FC236}">
                <a16:creationId xmlns:a16="http://schemas.microsoft.com/office/drawing/2014/main" id="{AA21E6F7-1A80-4059-A1B1-EE7237081915}"/>
              </a:ext>
            </a:extLst>
          </p:cNvPr>
          <p:cNvSpPr/>
          <p:nvPr/>
        </p:nvSpPr>
        <p:spPr>
          <a:xfrm rot="16200000" flipV="1">
            <a:off x="834741" y="1285343"/>
            <a:ext cx="1403500" cy="1682334"/>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 name="Pil: böjd 1">
            <a:extLst>
              <a:ext uri="{FF2B5EF4-FFF2-40B4-BE49-F238E27FC236}">
                <a16:creationId xmlns:a16="http://schemas.microsoft.com/office/drawing/2014/main" id="{B06FC56F-272B-4794-9178-D755A620F753}"/>
              </a:ext>
            </a:extLst>
          </p:cNvPr>
          <p:cNvSpPr/>
          <p:nvPr/>
        </p:nvSpPr>
        <p:spPr>
          <a:xfrm flipV="1">
            <a:off x="1417482" y="2828258"/>
            <a:ext cx="4398528" cy="1494094"/>
          </a:xfrm>
          <a:prstGeom prst="bentArrow">
            <a:avLst>
              <a:gd name="adj1" fmla="val 25000"/>
              <a:gd name="adj2" fmla="val 25000"/>
              <a:gd name="adj3" fmla="val 25000"/>
              <a:gd name="adj4" fmla="val 44611"/>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 name="Bildobjekt 8">
            <a:extLst>
              <a:ext uri="{FF2B5EF4-FFF2-40B4-BE49-F238E27FC236}">
                <a16:creationId xmlns:a16="http://schemas.microsoft.com/office/drawing/2014/main" id="{D8460472-3877-46D2-A3BE-F4265861589E}"/>
              </a:ext>
            </a:extLst>
          </p:cNvPr>
          <p:cNvPicPr>
            <a:picLocks noChangeAspect="1"/>
          </p:cNvPicPr>
          <p:nvPr/>
        </p:nvPicPr>
        <p:blipFill rotWithShape="1">
          <a:blip r:embed="rId5"/>
          <a:srcRect l="4941" t="12459" r="3937"/>
          <a:stretch/>
        </p:blipFill>
        <p:spPr>
          <a:xfrm>
            <a:off x="5930899" y="1556332"/>
            <a:ext cx="6261101" cy="5086350"/>
          </a:xfrm>
          <a:prstGeom prst="rect">
            <a:avLst/>
          </a:prstGeom>
        </p:spPr>
      </p:pic>
    </p:spTree>
    <p:extLst>
      <p:ext uri="{BB962C8B-B14F-4D97-AF65-F5344CB8AC3E}">
        <p14:creationId xmlns:p14="http://schemas.microsoft.com/office/powerpoint/2010/main" val="427377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FB4A58F-9ABF-46C6-B654-D5601922249A}"/>
              </a:ext>
            </a:extLst>
          </p:cNvPr>
          <p:cNvSpPr>
            <a:spLocks noGrp="1"/>
          </p:cNvSpPr>
          <p:nvPr>
            <p:ph type="body" sz="quarter" idx="10"/>
          </p:nvPr>
        </p:nvSpPr>
        <p:spPr>
          <a:xfrm>
            <a:off x="695325" y="453441"/>
            <a:ext cx="7970209" cy="594309"/>
          </a:xfrm>
        </p:spPr>
        <p:txBody>
          <a:bodyPr>
            <a:normAutofit/>
          </a:bodyPr>
          <a:lstStyle/>
          <a:p>
            <a:r>
              <a:rPr lang="sv-SE" sz="3200" dirty="0"/>
              <a:t>Visuell målbild – Vägen framåt </a:t>
            </a:r>
          </a:p>
        </p:txBody>
      </p:sp>
      <p:sp>
        <p:nvSpPr>
          <p:cNvPr id="4" name="Platshållare för text 3">
            <a:extLst>
              <a:ext uri="{FF2B5EF4-FFF2-40B4-BE49-F238E27FC236}">
                <a16:creationId xmlns:a16="http://schemas.microsoft.com/office/drawing/2014/main" id="{422F792E-4F29-47D3-8F1F-49F5C586E34A}"/>
              </a:ext>
            </a:extLst>
          </p:cNvPr>
          <p:cNvSpPr>
            <a:spLocks noGrp="1"/>
          </p:cNvSpPr>
          <p:nvPr>
            <p:ph type="body" sz="quarter" idx="12"/>
          </p:nvPr>
        </p:nvSpPr>
        <p:spPr>
          <a:xfrm>
            <a:off x="653946" y="4910465"/>
            <a:ext cx="5400675" cy="1494094"/>
          </a:xfrm>
        </p:spPr>
        <p:txBody>
          <a:bodyPr/>
          <a:lstStyle/>
          <a:p>
            <a:r>
              <a:rPr lang="sv-SE" dirty="0"/>
              <a:t>Exempel på </a:t>
            </a:r>
            <a:r>
              <a:rPr lang="sv-SE" dirty="0">
                <a:hlinkClick r:id="rId3"/>
              </a:rPr>
              <a:t>Vårdgivarwebben</a:t>
            </a:r>
            <a:endParaRPr lang="sv-SE" dirty="0"/>
          </a:p>
        </p:txBody>
      </p:sp>
      <p:pic>
        <p:nvPicPr>
          <p:cNvPr id="7" name="Bildobjekt 6">
            <a:extLst>
              <a:ext uri="{FF2B5EF4-FFF2-40B4-BE49-F238E27FC236}">
                <a16:creationId xmlns:a16="http://schemas.microsoft.com/office/drawing/2014/main" id="{CA4B8370-427D-4043-BB47-BB56466E1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12" y="1556332"/>
            <a:ext cx="4711557" cy="1570519"/>
          </a:xfrm>
          <a:prstGeom prst="rect">
            <a:avLst/>
          </a:prstGeom>
          <a:effectLst>
            <a:outerShdw blurRad="50800" dist="38100" dir="5400000" algn="t" rotWithShape="0">
              <a:prstClr val="black">
                <a:alpha val="40000"/>
              </a:prstClr>
            </a:outerShdw>
          </a:effectLst>
        </p:spPr>
      </p:pic>
      <p:sp>
        <p:nvSpPr>
          <p:cNvPr id="8" name="Rektangel: rundade hörn 7">
            <a:extLst>
              <a:ext uri="{FF2B5EF4-FFF2-40B4-BE49-F238E27FC236}">
                <a16:creationId xmlns:a16="http://schemas.microsoft.com/office/drawing/2014/main" id="{AA21E6F7-1A80-4059-A1B1-EE7237081915}"/>
              </a:ext>
            </a:extLst>
          </p:cNvPr>
          <p:cNvSpPr/>
          <p:nvPr/>
        </p:nvSpPr>
        <p:spPr>
          <a:xfrm rot="16200000" flipV="1">
            <a:off x="2215558" y="1418116"/>
            <a:ext cx="1374258" cy="1509823"/>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sv-SE">
              <a:solidFill>
                <a:prstClr val="black"/>
              </a:solidFill>
              <a:latin typeface="Tw Cen MT" panose="020B0602020104020603"/>
            </a:endParaRPr>
          </a:p>
        </p:txBody>
      </p:sp>
      <p:sp>
        <p:nvSpPr>
          <p:cNvPr id="2" name="Pil: böjd 1">
            <a:extLst>
              <a:ext uri="{FF2B5EF4-FFF2-40B4-BE49-F238E27FC236}">
                <a16:creationId xmlns:a16="http://schemas.microsoft.com/office/drawing/2014/main" id="{B06FC56F-272B-4794-9178-D755A620F753}"/>
              </a:ext>
            </a:extLst>
          </p:cNvPr>
          <p:cNvSpPr/>
          <p:nvPr/>
        </p:nvSpPr>
        <p:spPr>
          <a:xfrm flipV="1">
            <a:off x="2764465" y="2860158"/>
            <a:ext cx="3604437" cy="1456666"/>
          </a:xfrm>
          <a:prstGeom prst="ben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solidFill>
                <a:srgbClr val="000000"/>
              </a:solidFill>
              <a:latin typeface="Arial" panose="020B0604020202020204"/>
            </a:endParaRPr>
          </a:p>
        </p:txBody>
      </p:sp>
      <p:pic>
        <p:nvPicPr>
          <p:cNvPr id="9" name="Bildobjekt 8">
            <a:extLst>
              <a:ext uri="{FF2B5EF4-FFF2-40B4-BE49-F238E27FC236}">
                <a16:creationId xmlns:a16="http://schemas.microsoft.com/office/drawing/2014/main" id="{1890361F-D6BE-4BE3-AAB3-817385C3A2B1}"/>
              </a:ext>
            </a:extLst>
          </p:cNvPr>
          <p:cNvPicPr>
            <a:picLocks noChangeAspect="1"/>
          </p:cNvPicPr>
          <p:nvPr/>
        </p:nvPicPr>
        <p:blipFill rotWithShape="1">
          <a:blip r:embed="rId5"/>
          <a:srcRect l="12645" t="1838" r="14265" b="2988"/>
          <a:stretch/>
        </p:blipFill>
        <p:spPr>
          <a:xfrm>
            <a:off x="6859333" y="1556332"/>
            <a:ext cx="4108058" cy="5301668"/>
          </a:xfrm>
          <a:prstGeom prst="rect">
            <a:avLst/>
          </a:prstGeom>
        </p:spPr>
      </p:pic>
    </p:spTree>
    <p:extLst>
      <p:ext uri="{BB962C8B-B14F-4D97-AF65-F5344CB8AC3E}">
        <p14:creationId xmlns:p14="http://schemas.microsoft.com/office/powerpoint/2010/main" val="4210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9C0C875-2721-4520-BBD9-EDAD49B3D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 y="2397318"/>
            <a:ext cx="11095414" cy="3698471"/>
          </a:xfrm>
          <a:prstGeom prst="rect">
            <a:avLst/>
          </a:prstGeom>
          <a:effectLst>
            <a:outerShdw blurRad="50800" dist="38100" dir="5400000" algn="t" rotWithShape="0">
              <a:prstClr val="black">
                <a:alpha val="40000"/>
              </a:prstClr>
            </a:outerShdw>
          </a:effectLst>
        </p:spPr>
      </p:pic>
      <p:sp>
        <p:nvSpPr>
          <p:cNvPr id="5" name="Rubrik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2A9EC8"/>
                </a:solidFill>
                <a:effectLst/>
                <a:uLnTx/>
                <a:uFillTx/>
                <a:latin typeface="Arial Black" panose="020B0A04020102020204"/>
                <a:ea typeface="+mj-ea"/>
                <a:cs typeface="+mj-cs"/>
              </a:rPr>
              <a:t>Visuell målbild </a:t>
            </a:r>
            <a:br>
              <a:rPr kumimoji="0" lang="sv-SE" sz="4400" b="0" i="0" u="none" strike="noStrike" kern="1200" cap="none" spc="0" normalizeH="0" baseline="0" noProof="0" dirty="0">
                <a:ln>
                  <a:noFill/>
                </a:ln>
                <a:solidFill>
                  <a:srgbClr val="2A9EC8"/>
                </a:solidFill>
                <a:effectLst/>
                <a:uLnTx/>
                <a:uFillTx/>
                <a:latin typeface="Arial Black" panose="020B0A04020102020204"/>
                <a:ea typeface="+mj-ea"/>
                <a:cs typeface="+mj-cs"/>
              </a:rPr>
            </a:br>
            <a:r>
              <a:rPr kumimoji="0" lang="sv-SE" sz="4400" b="0" i="0" u="none" strike="noStrike" kern="1200" cap="none" spc="0" normalizeH="0" baseline="0" noProof="0" dirty="0" err="1">
                <a:ln>
                  <a:noFill/>
                </a:ln>
                <a:solidFill>
                  <a:srgbClr val="2A9EC8"/>
                </a:solidFill>
                <a:effectLst/>
                <a:uLnTx/>
                <a:uFillTx/>
                <a:latin typeface="Arial Black" panose="020B0A04020102020204"/>
                <a:ea typeface="+mj-ea"/>
                <a:cs typeface="+mj-cs"/>
              </a:rPr>
              <a:t>Målbild</a:t>
            </a:r>
            <a:r>
              <a:rPr kumimoji="0" lang="sv-SE" sz="4400" b="0" i="0" u="none" strike="noStrike" kern="1200" cap="none" spc="0" normalizeH="0" baseline="0" noProof="0" dirty="0">
                <a:ln>
                  <a:noFill/>
                </a:ln>
                <a:solidFill>
                  <a:srgbClr val="2A9EC8"/>
                </a:solidFill>
                <a:effectLst/>
                <a:uLnTx/>
                <a:uFillTx/>
                <a:latin typeface="Arial Black" panose="020B0A04020102020204"/>
                <a:ea typeface="+mj-ea"/>
                <a:cs typeface="+mj-cs"/>
              </a:rPr>
              <a:t> Nära vård 2030</a:t>
            </a:r>
          </a:p>
        </p:txBody>
      </p:sp>
      <p:sp>
        <p:nvSpPr>
          <p:cNvPr id="7" name="Rektangel: rundade hörn 6">
            <a:extLst>
              <a:ext uri="{FF2B5EF4-FFF2-40B4-BE49-F238E27FC236}">
                <a16:creationId xmlns:a16="http://schemas.microsoft.com/office/drawing/2014/main" id="{A6E0239D-A361-4DFA-9C83-E0C76D5CBCA8}"/>
              </a:ext>
            </a:extLst>
          </p:cNvPr>
          <p:cNvSpPr/>
          <p:nvPr/>
        </p:nvSpPr>
        <p:spPr>
          <a:xfrm>
            <a:off x="6714122" y="2283302"/>
            <a:ext cx="5056698" cy="3926502"/>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sv-SE">
              <a:solidFill>
                <a:prstClr val="black"/>
              </a:solidFill>
              <a:latin typeface="Tw Cen MT" panose="020B0602020104020603"/>
            </a:endParaRPr>
          </a:p>
        </p:txBody>
      </p:sp>
    </p:spTree>
    <p:extLst>
      <p:ext uri="{BB962C8B-B14F-4D97-AF65-F5344CB8AC3E}">
        <p14:creationId xmlns:p14="http://schemas.microsoft.com/office/powerpoint/2010/main" val="277130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p:cNvPicPr>
            <a:picLocks noChangeAspect="1"/>
          </p:cNvPicPr>
          <p:nvPr/>
        </p:nvPicPr>
        <p:blipFill rotWithShape="1">
          <a:blip r:embed="rId3"/>
          <a:srcRect l="1660" t="10608" r="-1732" b="13271"/>
          <a:stretch/>
        </p:blipFill>
        <p:spPr>
          <a:xfrm>
            <a:off x="-1" y="0"/>
            <a:ext cx="12416247" cy="6851470"/>
          </a:xfrm>
          <a:prstGeom prst="rect">
            <a:avLst/>
          </a:prstGeom>
        </p:spPr>
      </p:pic>
      <p:sp>
        <p:nvSpPr>
          <p:cNvPr id="4" name="Flödesschema: Begränsare 3"/>
          <p:cNvSpPr/>
          <p:nvPr/>
        </p:nvSpPr>
        <p:spPr>
          <a:xfrm>
            <a:off x="2293463" y="5079893"/>
            <a:ext cx="1359626" cy="473009"/>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Teambaserad vård</a:t>
            </a:r>
          </a:p>
        </p:txBody>
      </p:sp>
      <p:sp>
        <p:nvSpPr>
          <p:cNvPr id="5" name="Flödesschema: Begränsare 4"/>
          <p:cNvSpPr/>
          <p:nvPr/>
        </p:nvSpPr>
        <p:spPr>
          <a:xfrm>
            <a:off x="10284864" y="4174838"/>
            <a:ext cx="1564236" cy="509438"/>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Vård där patienten finns</a:t>
            </a:r>
          </a:p>
        </p:txBody>
      </p:sp>
      <p:sp>
        <p:nvSpPr>
          <p:cNvPr id="6" name="Flödesschema: Begränsare 5"/>
          <p:cNvSpPr/>
          <p:nvPr/>
        </p:nvSpPr>
        <p:spPr>
          <a:xfrm>
            <a:off x="9726678" y="2445208"/>
            <a:ext cx="1544680" cy="437691"/>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Hälsofrämjande vård</a:t>
            </a:r>
          </a:p>
        </p:txBody>
      </p:sp>
      <p:sp>
        <p:nvSpPr>
          <p:cNvPr id="7" name="Flödesschema: Begränsare 6"/>
          <p:cNvSpPr/>
          <p:nvPr/>
        </p:nvSpPr>
        <p:spPr>
          <a:xfrm>
            <a:off x="6672423" y="6280010"/>
            <a:ext cx="1359626" cy="475132"/>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Gemensam kultur</a:t>
            </a:r>
          </a:p>
        </p:txBody>
      </p:sp>
      <p:sp>
        <p:nvSpPr>
          <p:cNvPr id="8" name="Flödesschema: Begränsare 7"/>
          <p:cNvSpPr/>
          <p:nvPr/>
        </p:nvSpPr>
        <p:spPr>
          <a:xfrm>
            <a:off x="2101323" y="3181136"/>
            <a:ext cx="1359626" cy="456463"/>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Framtidens primärvård</a:t>
            </a:r>
          </a:p>
        </p:txBody>
      </p:sp>
      <p:sp>
        <p:nvSpPr>
          <p:cNvPr id="9" name="Flödesschema: Begränsare 8"/>
          <p:cNvSpPr/>
          <p:nvPr/>
        </p:nvSpPr>
        <p:spPr>
          <a:xfrm>
            <a:off x="6805749" y="2371816"/>
            <a:ext cx="1442788" cy="445547"/>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Känslan av en vårdgivare</a:t>
            </a:r>
          </a:p>
        </p:txBody>
      </p:sp>
      <p:sp>
        <p:nvSpPr>
          <p:cNvPr id="11" name="Flödesschema: Begränsare 10"/>
          <p:cNvSpPr/>
          <p:nvPr/>
        </p:nvSpPr>
        <p:spPr>
          <a:xfrm>
            <a:off x="6047013" y="132289"/>
            <a:ext cx="1748210" cy="565980"/>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Gemensam ledning och styrning</a:t>
            </a:r>
          </a:p>
        </p:txBody>
      </p:sp>
      <p:sp>
        <p:nvSpPr>
          <p:cNvPr id="12" name="Flödesschema: Begränsare 11"/>
          <p:cNvSpPr/>
          <p:nvPr/>
        </p:nvSpPr>
        <p:spPr>
          <a:xfrm>
            <a:off x="1158322" y="4317950"/>
            <a:ext cx="1152171" cy="452105"/>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Kompetens-försörjning</a:t>
            </a:r>
          </a:p>
        </p:txBody>
      </p:sp>
      <p:sp>
        <p:nvSpPr>
          <p:cNvPr id="13" name="Flödesschema: Begränsare 12"/>
          <p:cNvSpPr/>
          <p:nvPr/>
        </p:nvSpPr>
        <p:spPr>
          <a:xfrm>
            <a:off x="731520" y="5719974"/>
            <a:ext cx="1717147" cy="469866"/>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Behovsstyrd  vård</a:t>
            </a:r>
          </a:p>
        </p:txBody>
      </p:sp>
      <p:sp>
        <p:nvSpPr>
          <p:cNvPr id="14" name="Flödesschema: Begränsare 13"/>
          <p:cNvSpPr/>
          <p:nvPr/>
        </p:nvSpPr>
        <p:spPr>
          <a:xfrm>
            <a:off x="4620987" y="3897401"/>
            <a:ext cx="2432956" cy="554874"/>
          </a:xfrm>
          <a:prstGeom prst="flowChartTerminator">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Delaktighet, personcentrering och självbestämmande</a:t>
            </a:r>
          </a:p>
        </p:txBody>
      </p:sp>
      <p:sp>
        <p:nvSpPr>
          <p:cNvPr id="16" name="TextBox 5">
            <a:extLst>
              <a:ext uri="{FF2B5EF4-FFF2-40B4-BE49-F238E27FC236}">
                <a16:creationId xmlns:a16="http://schemas.microsoft.com/office/drawing/2014/main" id="{B31297D7-AD8C-4565-8F40-068E91445480}"/>
              </a:ext>
            </a:extLst>
          </p:cNvPr>
          <p:cNvSpPr txBox="1"/>
          <p:nvPr/>
        </p:nvSpPr>
        <p:spPr>
          <a:xfrm>
            <a:off x="113246" y="66401"/>
            <a:ext cx="397615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Helvetica" pitchFamily="2" charset="0"/>
                <a:ea typeface="+mn-ea"/>
                <a:cs typeface="+mn-cs"/>
              </a:rPr>
              <a:t>Klickbar målbild på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Helvetica" pitchFamily="2" charset="0"/>
                <a:ea typeface="+mn-ea"/>
                <a:cs typeface="+mn-cs"/>
                <a:hlinkClick r:id="rId4"/>
              </a:rPr>
              <a:t>Vårdgivarwebben</a:t>
            </a:r>
            <a:endPar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396802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5"/>
          <p:cNvSpPr txBox="1">
            <a:spLocks noGrp="1"/>
          </p:cNvSpPr>
          <p:nvPr>
            <p:ph type="body" idx="1"/>
          </p:nvPr>
        </p:nvSpPr>
        <p:spPr>
          <a:xfrm>
            <a:off x="695325" y="453441"/>
            <a:ext cx="6909435" cy="59430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400"/>
              <a:buNone/>
            </a:pPr>
            <a:r>
              <a:rPr lang="sv-SE" sz="2400" dirty="0"/>
              <a:t>Mål Nära vård Östergötland,</a:t>
            </a:r>
            <a:endParaRPr sz="2400" dirty="0"/>
          </a:p>
          <a:p>
            <a:pPr marL="0" lvl="0" indent="0" algn="l" rtl="0">
              <a:lnSpc>
                <a:spcPct val="90000"/>
              </a:lnSpc>
              <a:spcBef>
                <a:spcPts val="600"/>
              </a:spcBef>
              <a:spcAft>
                <a:spcPts val="0"/>
              </a:spcAft>
              <a:buSzPts val="1800"/>
              <a:buNone/>
            </a:pPr>
            <a:r>
              <a:rPr lang="sv-SE" sz="1600" dirty="0"/>
              <a:t>med förankringsprocess fullmäktigeförsamlingar</a:t>
            </a:r>
            <a:endParaRPr sz="1600" dirty="0"/>
          </a:p>
        </p:txBody>
      </p:sp>
      <p:sp>
        <p:nvSpPr>
          <p:cNvPr id="581" name="Google Shape;581;p15"/>
          <p:cNvSpPr txBox="1">
            <a:spLocks noGrp="1"/>
          </p:cNvSpPr>
          <p:nvPr>
            <p:ph type="body" idx="3"/>
          </p:nvPr>
        </p:nvSpPr>
        <p:spPr>
          <a:xfrm>
            <a:off x="695326" y="1410996"/>
            <a:ext cx="5535354" cy="5083758"/>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400"/>
              <a:buNone/>
            </a:pPr>
            <a:r>
              <a:rPr lang="sv-SE" sz="2000" dirty="0">
                <a:latin typeface="Arial"/>
                <a:ea typeface="Arial"/>
                <a:cs typeface="Arial"/>
                <a:sym typeface="Arial"/>
              </a:rPr>
              <a:t>Senast år 2030 ska alla invånare erbjudas en god, nära, jämlik och samordnad hälso- och sjukvård, omsorg och socialtjänst som förebygger ohälsa och stärker hälsan. </a:t>
            </a:r>
            <a:endParaRPr sz="2000" dirty="0">
              <a:latin typeface="Arial"/>
              <a:ea typeface="Arial"/>
              <a:cs typeface="Arial"/>
              <a:sym typeface="Arial"/>
            </a:endParaRPr>
          </a:p>
          <a:p>
            <a:pPr marL="0" lvl="0" indent="0" algn="l" rtl="0">
              <a:lnSpc>
                <a:spcPct val="107000"/>
              </a:lnSpc>
              <a:spcBef>
                <a:spcPts val="1800"/>
              </a:spcBef>
              <a:spcAft>
                <a:spcPts val="0"/>
              </a:spcAft>
              <a:buSzPts val="2400"/>
              <a:buNone/>
            </a:pPr>
            <a:r>
              <a:rPr lang="sv-SE" sz="2000" dirty="0">
                <a:latin typeface="Arial"/>
                <a:ea typeface="Arial"/>
                <a:cs typeface="Arial"/>
                <a:sym typeface="Arial"/>
              </a:rPr>
              <a:t>Hälso- och sjukvård, omsorg och socialtjänst ska vara lättillgängliga och invånaren ska vara delaktig utifrån sina förutsättningar och behov. Primärvården ska vara navet.</a:t>
            </a:r>
            <a:endParaRPr sz="2000" dirty="0">
              <a:latin typeface="Arial"/>
              <a:ea typeface="Arial"/>
              <a:cs typeface="Arial"/>
              <a:sym typeface="Arial"/>
            </a:endParaRPr>
          </a:p>
          <a:p>
            <a:pPr marL="0" lvl="0" indent="0" algn="l" rtl="0">
              <a:lnSpc>
                <a:spcPct val="107000"/>
              </a:lnSpc>
              <a:spcBef>
                <a:spcPts val="1800"/>
              </a:spcBef>
              <a:spcAft>
                <a:spcPts val="0"/>
              </a:spcAft>
              <a:buSzPts val="2400"/>
              <a:buNone/>
            </a:pPr>
            <a:r>
              <a:rPr lang="sv-SE" sz="2000" dirty="0">
                <a:latin typeface="Arial"/>
                <a:ea typeface="Arial"/>
                <a:cs typeface="Arial"/>
                <a:sym typeface="Arial"/>
              </a:rPr>
              <a:t>En effektivare användning av kommunernas, regionens och invånarens egna resurser ska uppnås.</a:t>
            </a:r>
            <a:endParaRPr sz="2000" dirty="0">
              <a:latin typeface="Arial"/>
              <a:ea typeface="Arial"/>
              <a:cs typeface="Arial"/>
              <a:sym typeface="Arial"/>
            </a:endParaRPr>
          </a:p>
          <a:p>
            <a:pPr marL="228600" lvl="0" indent="-77470" algn="l" rtl="0">
              <a:lnSpc>
                <a:spcPct val="90000"/>
              </a:lnSpc>
              <a:spcBef>
                <a:spcPts val="1800"/>
              </a:spcBef>
              <a:spcAft>
                <a:spcPts val="0"/>
              </a:spcAft>
              <a:buSzPts val="2800"/>
              <a:buNone/>
            </a:pPr>
            <a:endParaRPr sz="2400" dirty="0"/>
          </a:p>
        </p:txBody>
      </p:sp>
      <p:pic>
        <p:nvPicPr>
          <p:cNvPr id="5" name="Platshållare för bild 4">
            <a:extLst>
              <a:ext uri="{FF2B5EF4-FFF2-40B4-BE49-F238E27FC236}">
                <a16:creationId xmlns:a16="http://schemas.microsoft.com/office/drawing/2014/main" id="{FFD6FC15-5DAE-4471-BB0E-0BDBC1A5B51C}"/>
              </a:ext>
            </a:extLst>
          </p:cNvPr>
          <p:cNvPicPr>
            <a:picLocks noGrp="1" noChangeAspect="1"/>
          </p:cNvPicPr>
          <p:nvPr>
            <p:ph type="pic" idx="2"/>
          </p:nvPr>
        </p:nvPicPr>
        <p:blipFill>
          <a:blip r:embed="rId3"/>
          <a:srcRect l="25001" r="25001"/>
          <a:stretch>
            <a:fillRect/>
          </a:stretch>
        </p:blipFill>
        <p:spPr/>
      </p:pic>
    </p:spTree>
    <p:extLst>
      <p:ext uri="{BB962C8B-B14F-4D97-AF65-F5344CB8AC3E}">
        <p14:creationId xmlns:p14="http://schemas.microsoft.com/office/powerpoint/2010/main" val="28544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8D96C5C5-F28A-4F88-BB9D-8CCC50FE5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3" name="Ellips 2">
            <a:extLst>
              <a:ext uri="{FF2B5EF4-FFF2-40B4-BE49-F238E27FC236}">
                <a16:creationId xmlns:a16="http://schemas.microsoft.com/office/drawing/2014/main" id="{2B639F84-8F27-4893-8D36-BDE384544C90}"/>
              </a:ext>
            </a:extLst>
          </p:cNvPr>
          <p:cNvSpPr/>
          <p:nvPr/>
        </p:nvSpPr>
        <p:spPr>
          <a:xfrm>
            <a:off x="2391510" y="703386"/>
            <a:ext cx="1031632" cy="2203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Ellips 3">
            <a:extLst>
              <a:ext uri="{FF2B5EF4-FFF2-40B4-BE49-F238E27FC236}">
                <a16:creationId xmlns:a16="http://schemas.microsoft.com/office/drawing/2014/main" id="{2AF3BF68-3DAB-407F-ABA5-4328860AB6FC}"/>
              </a:ext>
            </a:extLst>
          </p:cNvPr>
          <p:cNvSpPr/>
          <p:nvPr/>
        </p:nvSpPr>
        <p:spPr>
          <a:xfrm>
            <a:off x="1148862" y="1225062"/>
            <a:ext cx="855788" cy="1682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Ellips 5">
            <a:extLst>
              <a:ext uri="{FF2B5EF4-FFF2-40B4-BE49-F238E27FC236}">
                <a16:creationId xmlns:a16="http://schemas.microsoft.com/office/drawing/2014/main" id="{08339A03-CB33-42DD-9DAD-8CDE51D99F67}"/>
              </a:ext>
            </a:extLst>
          </p:cNvPr>
          <p:cNvSpPr/>
          <p:nvPr/>
        </p:nvSpPr>
        <p:spPr>
          <a:xfrm>
            <a:off x="593" y="-1"/>
            <a:ext cx="4548554" cy="32355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Ellips 6">
            <a:extLst>
              <a:ext uri="{FF2B5EF4-FFF2-40B4-BE49-F238E27FC236}">
                <a16:creationId xmlns:a16="http://schemas.microsoft.com/office/drawing/2014/main" id="{FBC09A64-8FBF-4C62-8744-DC8FA7980F64}"/>
              </a:ext>
            </a:extLst>
          </p:cNvPr>
          <p:cNvSpPr/>
          <p:nvPr/>
        </p:nvSpPr>
        <p:spPr>
          <a:xfrm>
            <a:off x="7338646" y="1"/>
            <a:ext cx="4548554" cy="3681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Ellips 7">
            <a:extLst>
              <a:ext uri="{FF2B5EF4-FFF2-40B4-BE49-F238E27FC236}">
                <a16:creationId xmlns:a16="http://schemas.microsoft.com/office/drawing/2014/main" id="{8F6C48E5-A6D1-43BE-A356-5EDEB9354593}"/>
              </a:ext>
            </a:extLst>
          </p:cNvPr>
          <p:cNvSpPr/>
          <p:nvPr/>
        </p:nvSpPr>
        <p:spPr>
          <a:xfrm>
            <a:off x="152696" y="3235568"/>
            <a:ext cx="5638503" cy="3681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Ellips 8">
            <a:extLst>
              <a:ext uri="{FF2B5EF4-FFF2-40B4-BE49-F238E27FC236}">
                <a16:creationId xmlns:a16="http://schemas.microsoft.com/office/drawing/2014/main" id="{6374AB35-A3A4-42E2-A480-56C7A90A20D8}"/>
              </a:ext>
            </a:extLst>
          </p:cNvPr>
          <p:cNvSpPr/>
          <p:nvPr/>
        </p:nvSpPr>
        <p:spPr>
          <a:xfrm>
            <a:off x="6196090" y="3387968"/>
            <a:ext cx="5638503" cy="36810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8299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21" presetClass="entr" presetSubtype="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21"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8"/>
                                        </p:tgtEl>
                                        <p:attrNameLst>
                                          <p:attrName>style.visibility</p:attrName>
                                        </p:attrNameLst>
                                      </p:cBhvr>
                                      <p:to>
                                        <p:strVal val="hidden"/>
                                      </p:to>
                                    </p:set>
                                  </p:childTnLst>
                                </p:cTn>
                              </p:par>
                              <p:par>
                                <p:cTn id="40" presetID="21"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lstStyle/>
          <a:p>
            <a:r>
              <a:rPr lang="sv-SE" dirty="0"/>
              <a:t>Reflektion</a:t>
            </a:r>
          </a:p>
        </p:txBody>
      </p:sp>
      <p:sp>
        <p:nvSpPr>
          <p:cNvPr id="5" name="Rektangel 4"/>
          <p:cNvSpPr/>
          <p:nvPr/>
        </p:nvSpPr>
        <p:spPr>
          <a:xfrm>
            <a:off x="733010" y="2736850"/>
            <a:ext cx="6096000" cy="193899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rPr>
              <a:t>Hur kan du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rPr>
              <a:t>din roll bidra </a:t>
            </a:r>
            <a:br>
              <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rPr>
            </a:br>
            <a:r>
              <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rPr>
              <a:t>till omställningen </a:t>
            </a:r>
            <a:br>
              <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rPr>
            </a:br>
            <a:r>
              <a:rPr kumimoji="0" lang="sv-SE" sz="2400" b="0" i="0" u="none" strike="noStrike" kern="1200" cap="none" spc="0" normalizeH="0" baseline="0" noProof="0" dirty="0">
                <a:ln>
                  <a:noFill/>
                </a:ln>
                <a:solidFill>
                  <a:srgbClr val="FFFFFF"/>
                </a:solidFill>
                <a:effectLst/>
                <a:uLnTx/>
                <a:uFillTx/>
                <a:latin typeface="Arial Black" panose="020B0A04020102020204"/>
                <a:ea typeface="+mn-ea"/>
                <a:cs typeface="+mn-cs"/>
              </a:rPr>
              <a:t>till Nära vård?</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698" y="957943"/>
            <a:ext cx="4308935" cy="4628738"/>
          </a:xfrm>
          <a:prstGeom prst="rect">
            <a:avLst/>
          </a:prstGeom>
        </p:spPr>
      </p:pic>
    </p:spTree>
    <p:extLst>
      <p:ext uri="{BB962C8B-B14F-4D97-AF65-F5344CB8AC3E}">
        <p14:creationId xmlns:p14="http://schemas.microsoft.com/office/powerpoint/2010/main" val="308039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922764" y="5231891"/>
            <a:ext cx="1427987" cy="943355"/>
          </a:xfrm>
          <a:prstGeom prst="rect">
            <a:avLst/>
          </a:prstGeom>
        </p:spPr>
      </p:pic>
      <p:sp>
        <p:nvSpPr>
          <p:cNvPr id="3" name="object 3"/>
          <p:cNvSpPr txBox="1"/>
          <p:nvPr/>
        </p:nvSpPr>
        <p:spPr>
          <a:xfrm>
            <a:off x="699250" y="5261100"/>
            <a:ext cx="2299335" cy="939800"/>
          </a:xfrm>
          <a:prstGeom prst="rect">
            <a:avLst/>
          </a:prstGeom>
        </p:spPr>
        <p:txBody>
          <a:bodyPr vert="horz" wrap="square" lIns="0" tIns="12700" rIns="0" bIns="0" rtlCol="0">
            <a:spAutoFit/>
          </a:bodyPr>
          <a:lstStyle/>
          <a:p>
            <a:pPr marL="12700">
              <a:lnSpc>
                <a:spcPct val="100000"/>
              </a:lnSpc>
              <a:spcBef>
                <a:spcPts val="100"/>
              </a:spcBef>
            </a:pPr>
            <a:r>
              <a:rPr sz="6000" spc="-305" dirty="0">
                <a:solidFill>
                  <a:srgbClr val="FFFFFF"/>
                </a:solidFill>
                <a:latin typeface="Arial Black"/>
                <a:cs typeface="Arial Black"/>
              </a:rPr>
              <a:t>T</a:t>
            </a:r>
            <a:r>
              <a:rPr sz="6000" spc="-10" dirty="0">
                <a:solidFill>
                  <a:srgbClr val="FFFFFF"/>
                </a:solidFill>
                <a:latin typeface="Arial Black"/>
                <a:cs typeface="Arial Black"/>
              </a:rPr>
              <a:t>a</a:t>
            </a:r>
            <a:r>
              <a:rPr sz="6000" spc="-114" dirty="0">
                <a:solidFill>
                  <a:srgbClr val="FFFFFF"/>
                </a:solidFill>
                <a:latin typeface="Arial Black"/>
                <a:cs typeface="Arial Black"/>
              </a:rPr>
              <a:t>c</a:t>
            </a:r>
            <a:r>
              <a:rPr sz="6000" spc="-10" dirty="0">
                <a:solidFill>
                  <a:srgbClr val="FFFFFF"/>
                </a:solidFill>
                <a:latin typeface="Arial Black"/>
                <a:cs typeface="Arial Black"/>
              </a:rPr>
              <a:t>k!</a:t>
            </a:r>
            <a:endParaRPr sz="6000">
              <a:latin typeface="Arial Black"/>
              <a:cs typeface="Arial Black"/>
            </a:endParaRPr>
          </a:p>
        </p:txBody>
      </p:sp>
      <p:sp>
        <p:nvSpPr>
          <p:cNvPr id="4" name="object 4"/>
          <p:cNvSpPr txBox="1"/>
          <p:nvPr/>
        </p:nvSpPr>
        <p:spPr>
          <a:xfrm>
            <a:off x="699250" y="2269939"/>
            <a:ext cx="9059545" cy="1046480"/>
          </a:xfrm>
          <a:prstGeom prst="rect">
            <a:avLst/>
          </a:prstGeom>
        </p:spPr>
        <p:txBody>
          <a:bodyPr vert="horz" wrap="square" lIns="0" tIns="12700" rIns="0" bIns="0" rtlCol="0">
            <a:spAutoFit/>
          </a:bodyPr>
          <a:lstStyle/>
          <a:p>
            <a:pPr marL="12700" marR="5080">
              <a:lnSpc>
                <a:spcPct val="119600"/>
              </a:lnSpc>
              <a:spcBef>
                <a:spcPts val="100"/>
              </a:spcBef>
            </a:pPr>
            <a:r>
              <a:rPr sz="2800" spc="-5" dirty="0">
                <a:solidFill>
                  <a:srgbClr val="FFFFFF"/>
                </a:solidFill>
                <a:latin typeface="Arial"/>
                <a:cs typeface="Arial"/>
              </a:rPr>
              <a:t>Maria</a:t>
            </a:r>
            <a:r>
              <a:rPr sz="2800" dirty="0">
                <a:solidFill>
                  <a:srgbClr val="FFFFFF"/>
                </a:solidFill>
                <a:latin typeface="Arial"/>
                <a:cs typeface="Arial"/>
              </a:rPr>
              <a:t> </a:t>
            </a:r>
            <a:r>
              <a:rPr sz="2800" spc="-5" dirty="0">
                <a:solidFill>
                  <a:srgbClr val="FFFFFF"/>
                </a:solidFill>
                <a:latin typeface="Arial"/>
                <a:cs typeface="Arial"/>
              </a:rPr>
              <a:t>Malmberg</a:t>
            </a:r>
            <a:r>
              <a:rPr sz="2800" spc="20" dirty="0">
                <a:solidFill>
                  <a:srgbClr val="FFFFFF"/>
                </a:solidFill>
                <a:latin typeface="Arial"/>
                <a:cs typeface="Arial"/>
              </a:rPr>
              <a:t> </a:t>
            </a:r>
            <a:r>
              <a:rPr sz="2800" u="sng" dirty="0">
                <a:solidFill>
                  <a:srgbClr val="0562C1"/>
                </a:solidFill>
                <a:uFill>
                  <a:solidFill>
                    <a:srgbClr val="0562C1"/>
                  </a:solidFill>
                </a:uFill>
                <a:latin typeface="Arial"/>
                <a:cs typeface="Arial"/>
                <a:hlinkClick r:id="rId4"/>
              </a:rPr>
              <a:t>maria.malmberg@regionostergotland.se </a:t>
            </a:r>
            <a:r>
              <a:rPr sz="2800" spc="-765" dirty="0">
                <a:solidFill>
                  <a:srgbClr val="0562C1"/>
                </a:solidFill>
                <a:latin typeface="Arial"/>
                <a:cs typeface="Arial"/>
              </a:rPr>
              <a:t> </a:t>
            </a:r>
            <a:r>
              <a:rPr sz="2800" spc="-5" dirty="0">
                <a:solidFill>
                  <a:srgbClr val="FFFFFF"/>
                </a:solidFill>
                <a:latin typeface="Arial"/>
                <a:cs typeface="Arial"/>
              </a:rPr>
              <a:t>Åsa</a:t>
            </a:r>
            <a:r>
              <a:rPr sz="2800" dirty="0">
                <a:solidFill>
                  <a:srgbClr val="FFFFFF"/>
                </a:solidFill>
                <a:latin typeface="Arial"/>
                <a:cs typeface="Arial"/>
              </a:rPr>
              <a:t> Carlsson</a:t>
            </a:r>
            <a:r>
              <a:rPr sz="2800" spc="5" dirty="0">
                <a:solidFill>
                  <a:srgbClr val="FFFFFF"/>
                </a:solidFill>
                <a:latin typeface="Arial"/>
                <a:cs typeface="Arial"/>
              </a:rPr>
              <a:t> </a:t>
            </a:r>
            <a:r>
              <a:rPr sz="2800" u="sng" dirty="0">
                <a:solidFill>
                  <a:srgbClr val="0562C1"/>
                </a:solidFill>
                <a:uFill>
                  <a:solidFill>
                    <a:srgbClr val="0562C1"/>
                  </a:solidFill>
                </a:uFill>
                <a:latin typeface="Arial"/>
                <a:cs typeface="Arial"/>
                <a:hlinkClick r:id="rId5"/>
              </a:rPr>
              <a:t>asa.carlsson@soderkoping.se</a:t>
            </a:r>
            <a:endParaRPr sz="2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idx="1"/>
          </p:nvPr>
        </p:nvSpPr>
        <p:spPr>
          <a:xfrm>
            <a:off x="4428157" y="2105994"/>
            <a:ext cx="7278289" cy="4037593"/>
          </a:xfrm>
        </p:spPr>
        <p:txBody>
          <a:bodyPr>
            <a:normAutofit fontScale="85000" lnSpcReduction="20000"/>
          </a:bodyPr>
          <a:lstStyle/>
          <a:p>
            <a:pPr marL="30163" indent="0">
              <a:buNone/>
            </a:pPr>
            <a:r>
              <a:rPr lang="sv-SE" sz="2400" dirty="0">
                <a:solidFill>
                  <a:schemeClr val="tx1"/>
                </a:solidFill>
              </a:rPr>
              <a:t>”Hälso- och sjukvården bör ställa om så att </a:t>
            </a:r>
            <a:r>
              <a:rPr lang="sv-SE" sz="2400" b="1" dirty="0">
                <a:solidFill>
                  <a:schemeClr val="tx1"/>
                </a:solidFill>
              </a:rPr>
              <a:t>primärvården är navet </a:t>
            </a:r>
            <a:r>
              <a:rPr lang="sv-SE" sz="2400" dirty="0">
                <a:solidFill>
                  <a:schemeClr val="tx1"/>
                </a:solidFill>
              </a:rPr>
              <a:t>i vården och </a:t>
            </a:r>
            <a:r>
              <a:rPr lang="sv-SE" sz="2400" b="1" dirty="0">
                <a:solidFill>
                  <a:schemeClr val="tx1"/>
                </a:solidFill>
              </a:rPr>
              <a:t>samspelar </a:t>
            </a:r>
            <a:r>
              <a:rPr lang="sv-SE" sz="2400" dirty="0">
                <a:solidFill>
                  <a:schemeClr val="tx1"/>
                </a:solidFill>
              </a:rPr>
              <a:t>med annan hälso- och sjukvård och med socialtjänsten. </a:t>
            </a:r>
          </a:p>
          <a:p>
            <a:pPr marL="30163" indent="0">
              <a:buNone/>
            </a:pPr>
            <a:endParaRPr lang="sv-SE" sz="2400" dirty="0">
              <a:solidFill>
                <a:schemeClr val="tx1"/>
              </a:solidFill>
            </a:endParaRPr>
          </a:p>
          <a:p>
            <a:pPr marL="30163" indent="0">
              <a:buNone/>
            </a:pPr>
            <a:r>
              <a:rPr lang="sv-SE" sz="2400" dirty="0">
                <a:solidFill>
                  <a:schemeClr val="tx1"/>
                </a:solidFill>
              </a:rPr>
              <a:t>Målet med omställningen av hälso- och sjukvården bör vara att patienten får en </a:t>
            </a:r>
            <a:r>
              <a:rPr lang="sv-SE" sz="2400" b="1" dirty="0">
                <a:solidFill>
                  <a:schemeClr val="tx1"/>
                </a:solidFill>
              </a:rPr>
              <a:t>god, nära och samordnad </a:t>
            </a:r>
            <a:r>
              <a:rPr lang="sv-SE" sz="2400" dirty="0">
                <a:solidFill>
                  <a:schemeClr val="tx1"/>
                </a:solidFill>
              </a:rPr>
              <a:t>vård som stärker </a:t>
            </a:r>
            <a:r>
              <a:rPr lang="sv-SE" sz="2400" b="1" dirty="0">
                <a:solidFill>
                  <a:schemeClr val="tx1"/>
                </a:solidFill>
              </a:rPr>
              <a:t>hälsan</a:t>
            </a:r>
            <a:r>
              <a:rPr lang="sv-SE" sz="2400" dirty="0">
                <a:solidFill>
                  <a:schemeClr val="tx1"/>
                </a:solidFill>
              </a:rPr>
              <a:t>. </a:t>
            </a:r>
          </a:p>
          <a:p>
            <a:pPr marL="30163" indent="0">
              <a:buNone/>
            </a:pPr>
            <a:endParaRPr lang="sv-SE" sz="2400" dirty="0">
              <a:solidFill>
                <a:schemeClr val="tx1"/>
              </a:solidFill>
            </a:endParaRPr>
          </a:p>
          <a:p>
            <a:pPr marL="30163" indent="0">
              <a:buNone/>
            </a:pPr>
            <a:r>
              <a:rPr lang="sv-SE" sz="2400" dirty="0">
                <a:solidFill>
                  <a:schemeClr val="tx1"/>
                </a:solidFill>
              </a:rPr>
              <a:t>Målet bör också vara att </a:t>
            </a:r>
            <a:r>
              <a:rPr lang="sv-SE" sz="2400" b="1" dirty="0">
                <a:solidFill>
                  <a:schemeClr val="tx1"/>
                </a:solidFill>
              </a:rPr>
              <a:t>patienten är delaktig </a:t>
            </a:r>
            <a:r>
              <a:rPr lang="sv-SE" sz="2400" dirty="0">
                <a:solidFill>
                  <a:schemeClr val="tx1"/>
                </a:solidFill>
              </a:rPr>
              <a:t>utifrån sina förutsättningar och preferenser och att en </a:t>
            </a:r>
            <a:r>
              <a:rPr lang="sv-SE" sz="2400" b="1" dirty="0">
                <a:solidFill>
                  <a:schemeClr val="tx1"/>
                </a:solidFill>
              </a:rPr>
              <a:t>effektivare</a:t>
            </a:r>
            <a:r>
              <a:rPr lang="sv-SE" sz="2400" dirty="0">
                <a:solidFill>
                  <a:schemeClr val="tx1"/>
                </a:solidFill>
              </a:rPr>
              <a:t> användning av hälso- och sjukvårdens resurser ska kunna uppnås.” </a:t>
            </a:r>
          </a:p>
          <a:p>
            <a:endParaRPr lang="sv-SE" dirty="0">
              <a:solidFill>
                <a:schemeClr val="tx1"/>
              </a:solidFill>
            </a:endParaRPr>
          </a:p>
        </p:txBody>
      </p:sp>
      <p:sp>
        <p:nvSpPr>
          <p:cNvPr id="2" name="Rubrik 1"/>
          <p:cNvSpPr>
            <a:spLocks noGrp="1"/>
          </p:cNvSpPr>
          <p:nvPr>
            <p:ph type="title"/>
          </p:nvPr>
        </p:nvSpPr>
        <p:spPr/>
        <p:txBody>
          <a:bodyPr>
            <a:noAutofit/>
          </a:bodyPr>
          <a:lstStyle/>
          <a:p>
            <a:r>
              <a:rPr lang="sv-SE" dirty="0"/>
              <a:t>Målbild</a:t>
            </a:r>
            <a:br>
              <a:rPr lang="sv-SE" sz="2800" dirty="0"/>
            </a:br>
            <a:r>
              <a:rPr lang="sv-SE" sz="2400" dirty="0"/>
              <a:t> </a:t>
            </a:r>
            <a:br>
              <a:rPr lang="sv-SE" sz="2400" dirty="0"/>
            </a:br>
            <a:br>
              <a:rPr lang="sv-SE" sz="2400" dirty="0"/>
            </a:br>
            <a:endParaRPr lang="sv-SE" sz="2400" dirty="0"/>
          </a:p>
        </p:txBody>
      </p:sp>
      <p:sp>
        <p:nvSpPr>
          <p:cNvPr id="7" name="textruta 6">
            <a:extLst>
              <a:ext uri="{FF2B5EF4-FFF2-40B4-BE49-F238E27FC236}">
                <a16:creationId xmlns:a16="http://schemas.microsoft.com/office/drawing/2014/main" id="{EC0CF2BF-11F1-4DC0-A391-309977A16956}"/>
              </a:ext>
            </a:extLst>
          </p:cNvPr>
          <p:cNvSpPr txBox="1"/>
          <p:nvPr/>
        </p:nvSpPr>
        <p:spPr>
          <a:xfrm>
            <a:off x="699673" y="2046466"/>
            <a:ext cx="305154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Inriktningen för en nära och tillgänglig vård </a:t>
            </a:r>
            <a:br>
              <a:rPr kumimoji="0" lang="sv-SE" sz="1800" b="1" i="0" u="none" strike="noStrike" kern="1200" cap="none" spc="0" normalizeH="0" baseline="0" noProof="0" dirty="0">
                <a:ln>
                  <a:noFill/>
                </a:ln>
                <a:solidFill>
                  <a:prstClr val="black"/>
                </a:solidFill>
                <a:effectLst/>
                <a:uLnTx/>
                <a:uFillTx/>
                <a:latin typeface="Arial"/>
                <a:ea typeface="+mn-ea"/>
                <a:cs typeface="+mn-cs"/>
              </a:rPr>
            </a:br>
            <a:r>
              <a:rPr kumimoji="0" lang="sv-SE" sz="1800" b="1" i="0" u="none" strike="noStrike" kern="1200" cap="none" spc="0" normalizeH="0" baseline="0" noProof="0" dirty="0">
                <a:ln>
                  <a:noFill/>
                </a:ln>
                <a:solidFill>
                  <a:prstClr val="black"/>
                </a:solidFill>
                <a:effectLst/>
                <a:uLnTx/>
                <a:uFillTx/>
                <a:latin typeface="Arial"/>
                <a:ea typeface="+mn-ea"/>
                <a:cs typeface="+mn-cs"/>
              </a:rPr>
              <a:t>– en primärvårdsreform</a:t>
            </a:r>
            <a:br>
              <a:rPr kumimoji="0" lang="sv-SE" sz="1800" b="1" i="0" u="none" strike="noStrike" kern="1200" cap="none" spc="0" normalizeH="0" baseline="0" noProof="0" dirty="0">
                <a:ln>
                  <a:noFill/>
                </a:ln>
                <a:solidFill>
                  <a:prstClr val="black"/>
                </a:solidFill>
                <a:effectLst/>
                <a:uLnTx/>
                <a:uFillTx/>
                <a:latin typeface="Arial"/>
                <a:ea typeface="+mn-ea"/>
                <a:cs typeface="+mn-cs"/>
              </a:rPr>
            </a:br>
            <a:r>
              <a:rPr kumimoji="0" lang="sv-SE" sz="1800" b="0" i="0" u="none" strike="noStrike" kern="1200" cap="none" spc="0" normalizeH="0" baseline="0" noProof="0" dirty="0">
                <a:ln>
                  <a:noFill/>
                </a:ln>
                <a:solidFill>
                  <a:prstClr val="black"/>
                </a:solidFill>
                <a:effectLst/>
                <a:uLnTx/>
                <a:uFillTx/>
                <a:latin typeface="Arial"/>
                <a:ea typeface="+mn-ea"/>
                <a:cs typeface="+mn-cs"/>
              </a:rPr>
              <a:t>Riksdagsbeslut november 2020</a:t>
            </a:r>
          </a:p>
        </p:txBody>
      </p:sp>
      <p:pic>
        <p:nvPicPr>
          <p:cNvPr id="9" name="Bildobjekt 8" descr="Illustration som visar en pilkastningstavla där pilen har träffat i &quot;bulls eye&quot; eller mitt i prick. ">
            <a:extLst>
              <a:ext uri="{FF2B5EF4-FFF2-40B4-BE49-F238E27FC236}">
                <a16:creationId xmlns:a16="http://schemas.microsoft.com/office/drawing/2014/main" id="{3211F8C5-A3EA-4917-A2A8-90287CFE5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88" y="3511827"/>
            <a:ext cx="2685287" cy="2631760"/>
          </a:xfrm>
          <a:prstGeom prst="rect">
            <a:avLst/>
          </a:prstGeom>
        </p:spPr>
      </p:pic>
    </p:spTree>
    <p:extLst>
      <p:ext uri="{BB962C8B-B14F-4D97-AF65-F5344CB8AC3E}">
        <p14:creationId xmlns:p14="http://schemas.microsoft.com/office/powerpoint/2010/main" val="129074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llustration som visar de fokusförflyttning som ska göras inom nära vård. Från fokus på: &#10;- organisation till person och relation&#10;- isolerade vård- och omsorgsinsatser till samordning utifrån personens fokus&#10;- reaktiv till proaktiv och hälsofrämjande&#10;- invånare och patienter som passiva mottagare till aktiva medskapare&#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99" y="0"/>
            <a:ext cx="12267717" cy="6985591"/>
          </a:xfrm>
          <a:prstGeom prst="rect">
            <a:avLst/>
          </a:prstGeom>
        </p:spPr>
      </p:pic>
      <p:sp>
        <p:nvSpPr>
          <p:cNvPr id="4" name="Ellips 3">
            <a:extLst>
              <a:ext uri="{FF2B5EF4-FFF2-40B4-BE49-F238E27FC236}">
                <a16:creationId xmlns:a16="http://schemas.microsoft.com/office/drawing/2014/main" id="{DDF66616-CA91-414B-A87B-1AE23C7E2105}"/>
              </a:ext>
            </a:extLst>
          </p:cNvPr>
          <p:cNvSpPr/>
          <p:nvPr/>
        </p:nvSpPr>
        <p:spPr>
          <a:xfrm>
            <a:off x="0" y="-52754"/>
            <a:ext cx="12013274" cy="34817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0DB32B05-F8E2-4CD7-BB5A-ADF030BBB9D7}"/>
              </a:ext>
            </a:extLst>
          </p:cNvPr>
          <p:cNvSpPr/>
          <p:nvPr/>
        </p:nvSpPr>
        <p:spPr>
          <a:xfrm>
            <a:off x="0" y="3339891"/>
            <a:ext cx="5565581" cy="3392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Ellips 5">
            <a:extLst>
              <a:ext uri="{FF2B5EF4-FFF2-40B4-BE49-F238E27FC236}">
                <a16:creationId xmlns:a16="http://schemas.microsoft.com/office/drawing/2014/main" id="{E924C1AB-3458-47D9-9EEB-20FDF4D92023}"/>
              </a:ext>
            </a:extLst>
          </p:cNvPr>
          <p:cNvSpPr/>
          <p:nvPr/>
        </p:nvSpPr>
        <p:spPr>
          <a:xfrm>
            <a:off x="6558964" y="3392645"/>
            <a:ext cx="5565581" cy="3392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029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21"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Bildobjekt 2" descr="Illustration som visar primärvård i kommun och region som mitten i nära vård, och sedan många andra aktörer runt om som också är viktiga i nära vård, till exempel civilsamhället, skolan, myndigheter, sjukhusvård och kommunal omsor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888" y="252118"/>
            <a:ext cx="7888224" cy="5953377"/>
          </a:xfrm>
          <a:prstGeom prst="rect">
            <a:avLst/>
          </a:prstGeom>
        </p:spPr>
      </p:pic>
    </p:spTree>
    <p:extLst>
      <p:ext uri="{BB962C8B-B14F-4D97-AF65-F5344CB8AC3E}">
        <p14:creationId xmlns:p14="http://schemas.microsoft.com/office/powerpoint/2010/main" val="241952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sz="4800" dirty="0"/>
              <a:t>Förflyttning - två perspektiv</a:t>
            </a:r>
          </a:p>
        </p:txBody>
      </p:sp>
      <p:graphicFrame>
        <p:nvGraphicFramePr>
          <p:cNvPr id="9" name="Platshållare för innehåll 8"/>
          <p:cNvGraphicFramePr>
            <a:graphicFrameLocks noGrp="1"/>
          </p:cNvGraphicFramePr>
          <p:nvPr>
            <p:ph idx="1"/>
          </p:nvPr>
        </p:nvGraphicFramePr>
        <p:xfrm>
          <a:off x="1112605" y="999488"/>
          <a:ext cx="7205472" cy="524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il: höger 2">
            <a:extLst>
              <a:ext uri="{FF2B5EF4-FFF2-40B4-BE49-F238E27FC236}">
                <a16:creationId xmlns:a16="http://schemas.microsoft.com/office/drawing/2014/main" id="{437BC394-91AE-478B-97AF-301271910C27}"/>
              </a:ext>
            </a:extLst>
          </p:cNvPr>
          <p:cNvSpPr/>
          <p:nvPr/>
        </p:nvSpPr>
        <p:spPr>
          <a:xfrm>
            <a:off x="1098198" y="5900286"/>
            <a:ext cx="7100337" cy="678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w Cen MT" panose="020B0602020104020603"/>
                <a:ea typeface="+mn-ea"/>
                <a:cs typeface="+mn-cs"/>
              </a:rPr>
              <a:t>PERSONCENTRERING OCH SAMSKAPANDE </a:t>
            </a:r>
            <a:r>
              <a:rPr kumimoji="0" lang="sv-SE" sz="1000" b="0" i="0" u="none" strike="noStrike" kern="1200" cap="none" spc="0" normalizeH="0" baseline="0" noProof="0" dirty="0">
                <a:ln>
                  <a:noFill/>
                </a:ln>
                <a:solidFill>
                  <a:prstClr val="black"/>
                </a:solidFill>
                <a:effectLst/>
                <a:uLnTx/>
                <a:uFillTx/>
                <a:latin typeface="Tw Cen MT" panose="020B0602020104020603"/>
                <a:ea typeface="+mn-ea"/>
                <a:cs typeface="+mn-cs"/>
              </a:rPr>
              <a:t>Klicka </a:t>
            </a:r>
            <a:r>
              <a:rPr kumimoji="0" lang="sv-SE" sz="1000" b="0" i="0" u="sng" strike="noStrike" kern="1200" cap="none" spc="0" normalizeH="0" baseline="0" noProof="0" dirty="0">
                <a:ln>
                  <a:noFill/>
                </a:ln>
                <a:solidFill>
                  <a:prstClr val="black"/>
                </a:solidFill>
                <a:effectLst/>
                <a:uLnTx/>
                <a:uFillTx/>
                <a:latin typeface="Tw Cen MT" panose="020B0602020104020603"/>
                <a:ea typeface="+mn-ea"/>
                <a:cs typeface="+mn-cs"/>
                <a:hlinkClick r:id="rId8">
                  <a:extLst>
                    <a:ext uri="{A12FA001-AC4F-418D-AE19-62706E023703}">
                      <ahyp:hlinkClr xmlns:ahyp="http://schemas.microsoft.com/office/drawing/2018/hyperlinkcolor" val="tx"/>
                    </a:ext>
                  </a:extLst>
                </a:hlinkClick>
              </a:rPr>
              <a:t>här</a:t>
            </a:r>
            <a:r>
              <a:rPr kumimoji="0" lang="sv-SE" sz="1000" b="0" i="0" u="none" strike="noStrike" kern="1200" cap="none" spc="0" normalizeH="0" baseline="0" noProof="0" dirty="0">
                <a:ln>
                  <a:noFill/>
                </a:ln>
                <a:solidFill>
                  <a:prstClr val="black"/>
                </a:solidFill>
                <a:effectLst/>
                <a:uLnTx/>
                <a:uFillTx/>
                <a:latin typeface="Tw Cen MT" panose="020B0602020104020603"/>
                <a:ea typeface="+mn-ea"/>
                <a:cs typeface="+mn-cs"/>
              </a:rPr>
              <a:t>  för mer info </a:t>
            </a:r>
          </a:p>
        </p:txBody>
      </p:sp>
      <p:sp>
        <p:nvSpPr>
          <p:cNvPr id="6" name="Ellips 5"/>
          <p:cNvSpPr/>
          <p:nvPr/>
        </p:nvSpPr>
        <p:spPr>
          <a:xfrm>
            <a:off x="8332484" y="1670946"/>
            <a:ext cx="3624778" cy="3600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FFFFFF"/>
                </a:solidFill>
                <a:effectLst/>
                <a:uLnTx/>
                <a:uFillTx/>
                <a:latin typeface="Arial" panose="020B0604020202020204"/>
                <a:ea typeface="+mn-ea"/>
                <a:cs typeface="+mn-cs"/>
              </a:rPr>
              <a:t>NÄRA VÅRD</a:t>
            </a:r>
          </a:p>
        </p:txBody>
      </p:sp>
    </p:spTree>
    <p:extLst>
      <p:ext uri="{BB962C8B-B14F-4D97-AF65-F5344CB8AC3E}">
        <p14:creationId xmlns:p14="http://schemas.microsoft.com/office/powerpoint/2010/main" val="1745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6E5F7264-F153-40F6-8828-5A6992AAE02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9654AEB5-57C1-4E0C-ACED-0066F615205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362AD4CC-C432-4577-83E5-2494710DF68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79ECA0E1-19F5-45D5-86EA-C09A7C9559E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4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
          <p:cNvSpPr/>
          <p:nvPr/>
        </p:nvSpPr>
        <p:spPr>
          <a:xfrm>
            <a:off x="2280746" y="1008530"/>
            <a:ext cx="8418512" cy="5849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74" name="Google Shape;47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Black"/>
              <a:buNone/>
            </a:pPr>
            <a:r>
              <a:rPr lang="sv-SE"/>
              <a:t>Övergripande samrådstruktur</a:t>
            </a:r>
            <a:endParaRPr/>
          </a:p>
        </p:txBody>
      </p:sp>
      <p:sp>
        <p:nvSpPr>
          <p:cNvPr id="475" name="Google Shape;475;p2"/>
          <p:cNvSpPr txBox="1">
            <a:spLocks noGrp="1"/>
          </p:cNvSpPr>
          <p:nvPr>
            <p:ph type="sldNum" idx="4294967295"/>
          </p:nvPr>
        </p:nvSpPr>
        <p:spPr>
          <a:xfrm>
            <a:off x="0" y="6300788"/>
            <a:ext cx="500063"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8</a:t>
            </a:fld>
            <a:endParaRPr kumimoji="0"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76" name="Google Shape;476;p2"/>
          <p:cNvPicPr preferRelativeResize="0"/>
          <p:nvPr/>
        </p:nvPicPr>
        <p:blipFill rotWithShape="1">
          <a:blip r:embed="rId3">
            <a:alphaModFix/>
          </a:blip>
          <a:srcRect/>
          <a:stretch/>
        </p:blipFill>
        <p:spPr>
          <a:xfrm>
            <a:off x="1125517" y="1789860"/>
            <a:ext cx="8454863" cy="4463881"/>
          </a:xfrm>
          <a:prstGeom prst="rect">
            <a:avLst/>
          </a:prstGeom>
          <a:noFill/>
          <a:ln>
            <a:noFill/>
          </a:ln>
        </p:spPr>
      </p:pic>
      <p:cxnSp>
        <p:nvCxnSpPr>
          <p:cNvPr id="4" name="Rak pilkoppling 3">
            <a:extLst>
              <a:ext uri="{FF2B5EF4-FFF2-40B4-BE49-F238E27FC236}">
                <a16:creationId xmlns:a16="http://schemas.microsoft.com/office/drawing/2014/main" id="{DFD6C6E4-6496-45FF-9E7B-CCFF6140AFA6}"/>
              </a:ext>
            </a:extLst>
          </p:cNvPr>
          <p:cNvCxnSpPr>
            <a:cxnSpLocks/>
          </p:cNvCxnSpPr>
          <p:nvPr/>
        </p:nvCxnSpPr>
        <p:spPr>
          <a:xfrm>
            <a:off x="9111146" y="3465212"/>
            <a:ext cx="0" cy="174052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ktangel: rundade hörn 8">
            <a:extLst>
              <a:ext uri="{FF2B5EF4-FFF2-40B4-BE49-F238E27FC236}">
                <a16:creationId xmlns:a16="http://schemas.microsoft.com/office/drawing/2014/main" id="{3CFEE04C-4653-454E-BEC1-0A7817379AE7}"/>
              </a:ext>
            </a:extLst>
          </p:cNvPr>
          <p:cNvSpPr/>
          <p:nvPr/>
        </p:nvSpPr>
        <p:spPr>
          <a:xfrm>
            <a:off x="7182466" y="2912806"/>
            <a:ext cx="2337614" cy="5523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ktangel: rundade hörn 18">
            <a:extLst>
              <a:ext uri="{FF2B5EF4-FFF2-40B4-BE49-F238E27FC236}">
                <a16:creationId xmlns:a16="http://schemas.microsoft.com/office/drawing/2014/main" id="{AA631821-4249-4AEB-954C-02A17E84E217}"/>
              </a:ext>
            </a:extLst>
          </p:cNvPr>
          <p:cNvSpPr/>
          <p:nvPr/>
        </p:nvSpPr>
        <p:spPr>
          <a:xfrm>
            <a:off x="8391832" y="5221589"/>
            <a:ext cx="1106125" cy="9063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472"/>
        <p:cNvGrpSpPr/>
        <p:nvPr/>
      </p:nvGrpSpPr>
      <p:grpSpPr>
        <a:xfrm>
          <a:off x="0" y="0"/>
          <a:ext cx="0" cy="0"/>
          <a:chOff x="0" y="0"/>
          <a:chExt cx="0" cy="0"/>
        </a:xfrm>
      </p:grpSpPr>
      <p:sp>
        <p:nvSpPr>
          <p:cNvPr id="473" name="Google Shape;473;p2"/>
          <p:cNvSpPr/>
          <p:nvPr/>
        </p:nvSpPr>
        <p:spPr>
          <a:xfrm>
            <a:off x="2280746" y="1008530"/>
            <a:ext cx="8418512" cy="58494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74" name="Google Shape;47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Arial Black"/>
              <a:buNone/>
            </a:pPr>
            <a:r>
              <a:rPr lang="sv-SE"/>
              <a:t>Övergripande samrådstruktur</a:t>
            </a:r>
            <a:endParaRPr/>
          </a:p>
        </p:txBody>
      </p:sp>
      <p:sp>
        <p:nvSpPr>
          <p:cNvPr id="475" name="Google Shape;475;p2"/>
          <p:cNvSpPr txBox="1">
            <a:spLocks noGrp="1"/>
          </p:cNvSpPr>
          <p:nvPr>
            <p:ph type="sldNum" idx="4294967295"/>
          </p:nvPr>
        </p:nvSpPr>
        <p:spPr>
          <a:xfrm>
            <a:off x="0" y="6300788"/>
            <a:ext cx="500063"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9</a:t>
            </a:fld>
            <a:endParaRPr kumimoji="0"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76" name="Google Shape;476;p2"/>
          <p:cNvPicPr preferRelativeResize="0"/>
          <p:nvPr/>
        </p:nvPicPr>
        <p:blipFill rotWithShape="1">
          <a:blip r:embed="rId3">
            <a:alphaModFix/>
          </a:blip>
          <a:srcRect/>
          <a:stretch/>
        </p:blipFill>
        <p:spPr>
          <a:xfrm>
            <a:off x="1125517" y="1789860"/>
            <a:ext cx="8454863" cy="4463881"/>
          </a:xfrm>
          <a:prstGeom prst="rect">
            <a:avLst/>
          </a:prstGeom>
          <a:noFill/>
          <a:ln>
            <a:noFill/>
          </a:ln>
        </p:spPr>
      </p:pic>
      <p:sp>
        <p:nvSpPr>
          <p:cNvPr id="477" name="Google Shape;477;p2"/>
          <p:cNvSpPr txBox="1"/>
          <p:nvPr/>
        </p:nvSpPr>
        <p:spPr>
          <a:xfrm>
            <a:off x="485654" y="1503095"/>
            <a:ext cx="2281099"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sv-SE" sz="1200" b="0" i="0" u="none" strike="noStrike" kern="1200" cap="none" spc="0" normalizeH="0" baseline="0" noProof="0" dirty="0">
                <a:ln>
                  <a:noFill/>
                </a:ln>
                <a:solidFill>
                  <a:srgbClr val="2A9EC8"/>
                </a:solidFill>
                <a:effectLst/>
                <a:uLnTx/>
                <a:uFillTx/>
                <a:latin typeface="Arial"/>
                <a:ea typeface="Arial"/>
                <a:cs typeface="Arial"/>
                <a:sym typeface="Arial"/>
              </a:rPr>
              <a:t>Varje kommun representeras av två företrädare – en majoritetsföreträdare och en oppositionsföreträdare</a:t>
            </a:r>
            <a:endParaRPr kumimoji="0"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478" name="Google Shape;478;p2"/>
          <p:cNvCxnSpPr/>
          <p:nvPr/>
        </p:nvCxnSpPr>
        <p:spPr>
          <a:xfrm>
            <a:off x="2586720" y="2236759"/>
            <a:ext cx="1000855" cy="591899"/>
          </a:xfrm>
          <a:prstGeom prst="straightConnector1">
            <a:avLst/>
          </a:prstGeom>
          <a:noFill/>
          <a:ln w="12700" cap="flat" cmpd="sng">
            <a:solidFill>
              <a:schemeClr val="accent1"/>
            </a:solidFill>
            <a:prstDash val="solid"/>
            <a:miter lim="800000"/>
            <a:headEnd type="none" w="sm" len="sm"/>
            <a:tailEnd type="triangle" w="med" len="med"/>
          </a:ln>
        </p:spPr>
      </p:cxnSp>
      <p:sp>
        <p:nvSpPr>
          <p:cNvPr id="479" name="Google Shape;479;p2"/>
          <p:cNvSpPr txBox="1"/>
          <p:nvPr/>
        </p:nvSpPr>
        <p:spPr>
          <a:xfrm>
            <a:off x="10086958" y="2620117"/>
            <a:ext cx="2113023"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sv-SE" sz="1200" b="0" i="0" u="none" strike="noStrike" kern="1200" cap="none" spc="0" normalizeH="0" baseline="0" noProof="0">
                <a:ln>
                  <a:noFill/>
                </a:ln>
                <a:solidFill>
                  <a:srgbClr val="2A9EC8"/>
                </a:solidFill>
                <a:effectLst/>
                <a:uLnTx/>
                <a:uFillTx/>
                <a:latin typeface="Arial"/>
                <a:ea typeface="Arial"/>
                <a:cs typeface="Arial"/>
                <a:sym typeface="Arial"/>
              </a:rPr>
              <a:t>Varje kommun representeras av ordförande i aktuell nämnd. Regionen representeras av politiker från Hälso- och sjukvårdsnämnden. </a:t>
            </a:r>
            <a:endParaRPr kumimoji="0" sz="1200" b="0" i="0" u="none" strike="noStrike" kern="1200" cap="none" spc="0" normalizeH="0" baseline="0" noProof="0">
              <a:ln>
                <a:noFill/>
              </a:ln>
              <a:solidFill>
                <a:srgbClr val="2A9EC8"/>
              </a:solidFill>
              <a:effectLst/>
              <a:uLnTx/>
              <a:uFillTx/>
              <a:latin typeface="Arial"/>
              <a:ea typeface="Arial"/>
              <a:cs typeface="Arial"/>
              <a:sym typeface="Arial"/>
            </a:endParaRPr>
          </a:p>
        </p:txBody>
      </p:sp>
      <p:cxnSp>
        <p:nvCxnSpPr>
          <p:cNvPr id="480" name="Google Shape;480;p2"/>
          <p:cNvCxnSpPr/>
          <p:nvPr/>
        </p:nvCxnSpPr>
        <p:spPr>
          <a:xfrm rot="10800000">
            <a:off x="9570874" y="3127949"/>
            <a:ext cx="506578" cy="1"/>
          </a:xfrm>
          <a:prstGeom prst="straightConnector1">
            <a:avLst/>
          </a:prstGeom>
          <a:noFill/>
          <a:ln w="12700" cap="flat" cmpd="sng">
            <a:solidFill>
              <a:schemeClr val="accent1"/>
            </a:solidFill>
            <a:prstDash val="solid"/>
            <a:miter lim="800000"/>
            <a:headEnd type="none" w="sm" len="sm"/>
            <a:tailEnd type="triangle" w="med" len="med"/>
          </a:ln>
        </p:spPr>
      </p:cxnSp>
      <p:cxnSp>
        <p:nvCxnSpPr>
          <p:cNvPr id="4" name="Rak pilkoppling 3">
            <a:extLst>
              <a:ext uri="{FF2B5EF4-FFF2-40B4-BE49-F238E27FC236}">
                <a16:creationId xmlns:a16="http://schemas.microsoft.com/office/drawing/2014/main" id="{DFD6C6E4-6496-45FF-9E7B-CCFF6140AFA6}"/>
              </a:ext>
            </a:extLst>
          </p:cNvPr>
          <p:cNvCxnSpPr>
            <a:cxnSpLocks/>
          </p:cNvCxnSpPr>
          <p:nvPr/>
        </p:nvCxnSpPr>
        <p:spPr>
          <a:xfrm>
            <a:off x="9111146" y="3465212"/>
            <a:ext cx="0" cy="1740529"/>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ktangel: rundade hörn 8">
            <a:extLst>
              <a:ext uri="{FF2B5EF4-FFF2-40B4-BE49-F238E27FC236}">
                <a16:creationId xmlns:a16="http://schemas.microsoft.com/office/drawing/2014/main" id="{3CFEE04C-4653-454E-BEC1-0A7817379AE7}"/>
              </a:ext>
            </a:extLst>
          </p:cNvPr>
          <p:cNvSpPr/>
          <p:nvPr/>
        </p:nvSpPr>
        <p:spPr>
          <a:xfrm>
            <a:off x="7182466" y="2912806"/>
            <a:ext cx="2337614" cy="55239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ktangel: rundade hörn 18">
            <a:extLst>
              <a:ext uri="{FF2B5EF4-FFF2-40B4-BE49-F238E27FC236}">
                <a16:creationId xmlns:a16="http://schemas.microsoft.com/office/drawing/2014/main" id="{AA631821-4249-4AEB-954C-02A17E84E217}"/>
              </a:ext>
            </a:extLst>
          </p:cNvPr>
          <p:cNvSpPr/>
          <p:nvPr/>
        </p:nvSpPr>
        <p:spPr>
          <a:xfrm>
            <a:off x="8391832" y="5221589"/>
            <a:ext cx="1106125" cy="9063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887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Lst>
  </p:timing>
</p:sld>
</file>

<file path=ppt/theme/theme1.xml><?xml version="1.0" encoding="utf-8"?>
<a:theme xmlns:a="http://schemas.openxmlformats.org/drawingml/2006/main" name="Grön">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å">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t">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5.xml><?xml version="1.0" encoding="utf-8"?>
<a:theme xmlns:a="http://schemas.openxmlformats.org/drawingml/2006/main" name="1_Blå">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Vit">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Vit">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18785</TotalTime>
  <Words>2488</Words>
  <Application>Microsoft Office PowerPoint</Application>
  <PresentationFormat>Bredbild</PresentationFormat>
  <Paragraphs>231</Paragraphs>
  <Slides>21</Slides>
  <Notes>21</Notes>
  <HiddenSlides>3</HiddenSlides>
  <MMClips>0</MMClips>
  <ScaleCrop>false</ScaleCrop>
  <HeadingPairs>
    <vt:vector size="6" baseType="variant">
      <vt:variant>
        <vt:lpstr>Använt teckensnitt</vt:lpstr>
      </vt:variant>
      <vt:variant>
        <vt:i4>8</vt:i4>
      </vt:variant>
      <vt:variant>
        <vt:lpstr>Tema</vt:lpstr>
      </vt:variant>
      <vt:variant>
        <vt:i4>7</vt:i4>
      </vt:variant>
      <vt:variant>
        <vt:lpstr>Bildrubriker</vt:lpstr>
      </vt:variant>
      <vt:variant>
        <vt:i4>21</vt:i4>
      </vt:variant>
    </vt:vector>
  </HeadingPairs>
  <TitlesOfParts>
    <vt:vector size="36" baseType="lpstr">
      <vt:lpstr>Arial</vt:lpstr>
      <vt:lpstr>Arial Black</vt:lpstr>
      <vt:lpstr>Calibri</vt:lpstr>
      <vt:lpstr>Helvetica</vt:lpstr>
      <vt:lpstr>Symbol</vt:lpstr>
      <vt:lpstr>Times New Roman</vt:lpstr>
      <vt:lpstr>Tw Cen MT</vt:lpstr>
      <vt:lpstr>Twentieth Century</vt:lpstr>
      <vt:lpstr>Grön</vt:lpstr>
      <vt:lpstr>Blå</vt:lpstr>
      <vt:lpstr>Vit</vt:lpstr>
      <vt:lpstr>SKL PPT Vit</vt:lpstr>
      <vt:lpstr>1_Blå</vt:lpstr>
      <vt:lpstr>1_Vit</vt:lpstr>
      <vt:lpstr>3_Vit</vt:lpstr>
      <vt:lpstr>PowerPoint-presentation</vt:lpstr>
      <vt:lpstr>PowerPoint-presentation</vt:lpstr>
      <vt:lpstr>Målbild    </vt:lpstr>
      <vt:lpstr>PowerPoint-presentation</vt:lpstr>
      <vt:lpstr>PowerPoint-presentation</vt:lpstr>
      <vt:lpstr>Förflyttning - två perspektiv</vt:lpstr>
      <vt:lpstr>PowerPoint-presentation</vt:lpstr>
      <vt:lpstr>Övergripande samrådstruktur</vt:lpstr>
      <vt:lpstr>Övergripande samrådstruktur</vt:lpstr>
      <vt:lpstr>PowerPoint-presentation</vt:lpstr>
      <vt:lpstr>Politisk styrning genom Samråd vård och omsorg (SVO)</vt:lpstr>
      <vt:lpstr>Ledningsgrupp vård och omsorg (LGVO)</vt:lpstr>
      <vt:lpstr>LGVO:s laguppställning</vt:lpstr>
      <vt:lpstr>Visuell målbild  Nära vård Östergötland</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Anton Fastmarken</dc:creator>
  <cp:lastModifiedBy>Malmberg Maria</cp:lastModifiedBy>
  <cp:revision>71</cp:revision>
  <dcterms:created xsi:type="dcterms:W3CDTF">2021-11-11T09:23:25Z</dcterms:created>
  <dcterms:modified xsi:type="dcterms:W3CDTF">2022-06-15T11:44:05Z</dcterms:modified>
</cp:coreProperties>
</file>